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3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2" r:id="rId10"/>
    <p:sldId id="294" r:id="rId11"/>
    <p:sldId id="268" r:id="rId12"/>
    <p:sldId id="269" r:id="rId13"/>
    <p:sldId id="270" r:id="rId14"/>
    <p:sldId id="271" r:id="rId15"/>
    <p:sldId id="272" r:id="rId16"/>
    <p:sldId id="285" r:id="rId17"/>
    <p:sldId id="286" r:id="rId18"/>
    <p:sldId id="275" r:id="rId19"/>
    <p:sldId id="276" r:id="rId20"/>
    <p:sldId id="277" r:id="rId21"/>
    <p:sldId id="278" r:id="rId22"/>
    <p:sldId id="279" r:id="rId23"/>
    <p:sldId id="280" r:id="rId24"/>
    <p:sldId id="296" r:id="rId25"/>
    <p:sldId id="283" r:id="rId26"/>
    <p:sldId id="284" r:id="rId27"/>
    <p:sldId id="287" r:id="rId28"/>
    <p:sldId id="298" r:id="rId29"/>
    <p:sldId id="299" r:id="rId30"/>
    <p:sldId id="288" r:id="rId31"/>
    <p:sldId id="289" r:id="rId32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8792F9"/>
    <a:srgbClr val="FFCCFF"/>
    <a:srgbClr val="FF99FF"/>
    <a:srgbClr val="F2EBBA"/>
    <a:srgbClr val="CC99FF"/>
    <a:srgbClr val="99FF66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1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2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численности трудовых ресурсов муниципального </a:t>
            </a:r>
            <a:r>
              <a:rPr lang="ru-RU" sz="1100" dirty="0" smtClean="0"/>
              <a:t>образования </a:t>
            </a:r>
          </a:p>
          <a:p>
            <a:pPr>
              <a:defRPr sz="1100"/>
            </a:pPr>
            <a:r>
              <a:rPr lang="ru-RU" sz="1100" dirty="0" smtClean="0"/>
              <a:t>Ковардицкое</a:t>
            </a:r>
            <a:r>
              <a:rPr lang="ru-RU" sz="1100" baseline="0" dirty="0" smtClean="0"/>
              <a:t> сельское поселение</a:t>
            </a:r>
            <a:endParaRPr lang="ru-RU" sz="1100" dirty="0"/>
          </a:p>
        </c:rich>
      </c:tx>
      <c:layout>
        <c:manualLayout>
          <c:xMode val="edge"/>
          <c:yMode val="edge"/>
          <c:x val="0.19055644240369732"/>
          <c:y val="2.3515999893952647E-2"/>
        </c:manualLayout>
      </c:layout>
      <c:overlay val="0"/>
      <c:spPr>
        <a:noFill/>
        <a:ln w="2539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6863799356099"/>
          <c:y val="0.20859603091375595"/>
          <c:w val="0.89041741675810626"/>
          <c:h val="0.6407251172255159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General</c:formatCode>
                <c:ptCount val="6"/>
                <c:pt idx="0">
                  <c:v>4702</c:v>
                </c:pt>
                <c:pt idx="1">
                  <c:v>4640</c:v>
                </c:pt>
                <c:pt idx="2">
                  <c:v>4640</c:v>
                </c:pt>
                <c:pt idx="3">
                  <c:v>4640</c:v>
                </c:pt>
                <c:pt idx="4">
                  <c:v>4640</c:v>
                </c:pt>
                <c:pt idx="5">
                  <c:v>4640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19648"/>
        <c:axId val="37829952"/>
        <c:axId val="0"/>
      </c:bar3DChart>
      <c:catAx>
        <c:axId val="482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37829952"/>
        <c:crosses val="autoZero"/>
        <c:auto val="1"/>
        <c:lblAlgn val="ctr"/>
        <c:lblOffset val="100"/>
        <c:noMultiLvlLbl val="0"/>
      </c:catAx>
      <c:valAx>
        <c:axId val="37829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человек</a:t>
                </a:r>
              </a:p>
            </c:rich>
          </c:tx>
          <c:layout>
            <c:manualLayout>
              <c:xMode val="edge"/>
              <c:yMode val="edge"/>
              <c:x val="9.8994113313507562E-3"/>
              <c:y val="0.46874174997788198"/>
            </c:manualLayout>
          </c:layout>
          <c:overlay val="0"/>
          <c:spPr>
            <a:noFill/>
            <a:ln w="2539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4821964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Динамика роста фонда начисленной заработной платы всех работников муниципального образования </a:t>
            </a:r>
            <a:r>
              <a:rPr lang="ru-RU" baseline="0" dirty="0"/>
              <a:t> Ковардицкое сельское поселение</a:t>
            </a:r>
            <a:endParaRPr lang="ru-RU" dirty="0"/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31759016023314E-2"/>
          <c:y val="0.28278465803674158"/>
          <c:w val="0.82503176170389669"/>
          <c:h val="0.5934856660878474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859151444393E-2"/>
                  <c:y val="-8.9037299968416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04929287033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0492928703307E-2"/>
                  <c:y val="-1.335559499526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44788685925202E-2"/>
                  <c:y val="-4.4518649984208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пок.развит.эконом!$B$4:$B$9</c:f>
              <c:numCache>
                <c:formatCode>General</c:formatCode>
                <c:ptCount val="6"/>
                <c:pt idx="0">
                  <c:v>225.9</c:v>
                </c:pt>
                <c:pt idx="1">
                  <c:v>243.3</c:v>
                </c:pt>
                <c:pt idx="2">
                  <c:v>259.89999999999986</c:v>
                </c:pt>
                <c:pt idx="3">
                  <c:v>263</c:v>
                </c:pt>
                <c:pt idx="4">
                  <c:v>286.89999999999986</c:v>
                </c:pt>
                <c:pt idx="5">
                  <c:v>314.60000000000002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17504"/>
        <c:axId val="37859264"/>
        <c:axId val="0"/>
      </c:bar3DChart>
      <c:catAx>
        <c:axId val="1065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859264"/>
        <c:crosses val="autoZero"/>
        <c:auto val="1"/>
        <c:lblAlgn val="ctr"/>
        <c:lblOffset val="100"/>
        <c:noMultiLvlLbl val="0"/>
      </c:catAx>
      <c:valAx>
        <c:axId val="37859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млн.рублей</a:t>
                </a:r>
              </a:p>
            </c:rich>
          </c:tx>
          <c:layout>
            <c:manualLayout>
              <c:xMode val="edge"/>
              <c:yMode val="edge"/>
              <c:x val="9.0321505495805122E-3"/>
              <c:y val="0.476176071416946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6517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92E-2"/>
          <c:y val="2.777777777777780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3.0555555555555561E-2"/>
                  <c:y val="5.5555555555555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809E-3"/>
                  <c:y val="2.7777777777777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пок.развит.эконом!$A$94:$A$96</c:f>
              <c:strCache>
                <c:ptCount val="3"/>
                <c:pt idx="0">
                  <c:v>сентябрь 2015 года к августу 2015 года</c:v>
                </c:pt>
                <c:pt idx="1">
                  <c:v>сентябрь 2015 года к декабрю 2014 года</c:v>
                </c:pt>
                <c:pt idx="2">
                  <c:v>сентябрь 2015 года к сентябрю 2014 года</c:v>
                </c:pt>
              </c:strCache>
            </c:strRef>
          </c:cat>
          <c:val>
            <c:numRef>
              <c:f>пок.развит.эконом!$B$94:$B$96</c:f>
              <c:numCache>
                <c:formatCode>0.0%</c:formatCode>
                <c:ptCount val="3"/>
                <c:pt idx="0">
                  <c:v>1.008</c:v>
                </c:pt>
                <c:pt idx="1">
                  <c:v>1.097</c:v>
                </c:pt>
                <c:pt idx="2">
                  <c:v>1.149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48220672"/>
        <c:axId val="133493248"/>
      </c:lineChart>
      <c:catAx>
        <c:axId val="4822067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93248"/>
        <c:crosses val="autoZero"/>
        <c:auto val="1"/>
        <c:lblAlgn val="ctr"/>
        <c:lblOffset val="100"/>
        <c:noMultiLvlLbl val="0"/>
      </c:catAx>
      <c:valAx>
        <c:axId val="13349324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4822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flip="none" rotWithShape="1">
      <a:gsLst>
        <a:gs pos="58000">
          <a:srgbClr val="FFFFCC"/>
        </a:gs>
        <a:gs pos="0">
          <a:srgbClr val="F2EBBA"/>
        </a:gs>
        <a:gs pos="99000">
          <a:srgbClr val="FFFF66"/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по округу Муром</a:t>
            </a:r>
          </a:p>
        </c:rich>
      </c:tx>
      <c:layout>
        <c:manualLayout>
          <c:xMode val="edge"/>
          <c:yMode val="edge"/>
          <c:x val="0.10237489063867017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dLbls>
            <c:dLbl>
              <c:idx val="0"/>
              <c:layout>
                <c:manualLayout>
                  <c:x val="-0.10277777777777777"/>
                  <c:y val="-4.629629629629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пок.развит.эконом!$A$109:$A$110</c:f>
              <c:strCache>
                <c:ptCount val="2"/>
                <c:pt idx="0">
                  <c:v>за 9 месяцев 2014 года</c:v>
                </c:pt>
                <c:pt idx="1">
                  <c:v>за 9 месяцев 2015 года</c:v>
                </c:pt>
              </c:strCache>
            </c:strRef>
          </c:cat>
          <c:val>
            <c:numRef>
              <c:f>пок.развит.эконом!$B$109:$B$110</c:f>
              <c:numCache>
                <c:formatCode>0.0%</c:formatCode>
                <c:ptCount val="2"/>
                <c:pt idx="0">
                  <c:v>1.4E-2</c:v>
                </c:pt>
                <c:pt idx="1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21696"/>
        <c:axId val="37859840"/>
      </c:lineChart>
      <c:catAx>
        <c:axId val="4822169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7859840"/>
        <c:crosses val="autoZero"/>
        <c:auto val="1"/>
        <c:lblAlgn val="ctr"/>
        <c:lblOffset val="100"/>
        <c:noMultiLvlLbl val="0"/>
      </c:catAx>
      <c:valAx>
        <c:axId val="3785984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221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CCFFCC"/>
        </a:gs>
        <a:gs pos="54000">
          <a:srgbClr val="B3FF80"/>
        </a:gs>
        <a:gs pos="99000">
          <a:srgbClr val="99FF66"/>
        </a:gs>
      </a:gsLst>
      <a:lin ang="81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2016 год</a:t>
            </a:r>
          </a:p>
        </c:rich>
      </c:tx>
      <c:layout>
        <c:manualLayout>
          <c:xMode val="edge"/>
          <c:yMode val="edge"/>
          <c:x val="0.40242092619778475"/>
          <c:y val="2.2018321462528682E-2"/>
        </c:manualLayout>
      </c:layout>
      <c:overlay val="0"/>
      <c:spPr>
        <a:noFill/>
        <a:ln w="23985">
          <a:noFill/>
        </a:ln>
      </c:spPr>
    </c:title>
    <c:autoTitleDeleted val="0"/>
    <c:view3D>
      <c:rotX val="55"/>
      <c:rotY val="3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77473818576425"/>
          <c:y val="0.24770642201834872"/>
          <c:w val="0.46898673070715158"/>
          <c:h val="0.511926605504587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992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110009887190731E-2"/>
                  <c:y val="-2.20148811673770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255191134820608E-2"/>
                  <c:y val="-0.110509956897589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020437014929301E-2"/>
                  <c:y val="9.6357533289990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3.054185969688842E-2"/>
                  <c:y val="8.912326326181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893259372430669E-2"/>
                  <c:y val="4.7199788099882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3553200706458522E-3"/>
                  <c:y val="4.30213104095932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7847103533495071E-2"/>
                  <c:y val="7.89195020347227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6304135222441069E-2"/>
                  <c:y val="-0.11489898625057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8865893289388311"/>
                  <c:y val="-0.12118683329721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 w="23985">
                <a:noFill/>
              </a:ln>
            </c:spPr>
            <c:txPr>
              <a:bodyPr/>
              <a:lstStyle/>
              <a:p>
                <a:pPr>
                  <a:defRPr sz="113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Лист1!$B$5:$B$14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Лист1!$F$5:$F$14</c:f>
              <c:numCache>
                <c:formatCode>General</c:formatCode>
                <c:ptCount val="10"/>
                <c:pt idx="0">
                  <c:v>10951.7</c:v>
                </c:pt>
                <c:pt idx="1">
                  <c:v>322.2</c:v>
                </c:pt>
                <c:pt idx="2">
                  <c:v>199.2</c:v>
                </c:pt>
                <c:pt idx="3">
                  <c:v>0</c:v>
                </c:pt>
                <c:pt idx="4">
                  <c:v>6196.5</c:v>
                </c:pt>
                <c:pt idx="5">
                  <c:v>302.89999999999986</c:v>
                </c:pt>
                <c:pt idx="6">
                  <c:v>9615.7000000000007</c:v>
                </c:pt>
                <c:pt idx="7">
                  <c:v>142.4</c:v>
                </c:pt>
                <c:pt idx="8">
                  <c:v>25</c:v>
                </c:pt>
                <c:pt idx="9">
                  <c:v>404.6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985">
          <a:noFill/>
        </a:ln>
      </c:spPr>
    </c:plotArea>
    <c:plotVisOnly val="1"/>
    <c:dispBlanksAs val="zero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  <a:ln>
      <a:noFill/>
    </a:ln>
  </c:spPr>
  <c:txPr>
    <a:bodyPr/>
    <a:lstStyle/>
    <a:p>
      <a:pPr>
        <a:defRPr sz="101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hPercent val="231"/>
      <c:rotY val="2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44175938737759"/>
          <c:y val="0.21083445508638582"/>
          <c:w val="0.80372710879134401"/>
          <c:h val="0.6388446645419609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661877382507273E-2"/>
                  <c:y val="-2.7907875484081569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8995161843563E-2"/>
                  <c:y val="-6.0353663163580193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6.2897280559086983</c:v>
                </c:pt>
                <c:pt idx="1">
                  <c:v>6.1374267992653921</c:v>
                </c:pt>
                <c:pt idx="2">
                  <c:v>6.0847160671957079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185262080"/>
        <c:axId val="48343872"/>
        <c:axId val="0"/>
      </c:bar3DChart>
      <c:catAx>
        <c:axId val="185262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4834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343872"/>
        <c:scaling>
          <c:orientation val="minMax"/>
          <c:max val="7"/>
          <c:min val="0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5262080"/>
        <c:crosses val="autoZero"/>
        <c:crossBetween val="between"/>
        <c:majorUnit val="1"/>
      </c:valAx>
      <c:spPr>
        <a:noFill/>
        <a:ln w="25372">
          <a:noFill/>
        </a:ln>
      </c:spPr>
    </c:plotArea>
    <c:plotVisOnly val="1"/>
    <c:dispBlanksAs val="gap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26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509452974661168"/>
          <c:y val="0.24498088047847838"/>
          <c:w val="0.82311415545096378"/>
          <c:h val="0.638556721247181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9999FF"/>
            </a:solidFill>
            <a:ln w="12691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80288554681951E-2"/>
                  <c:y val="-2.38874041834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289002236315083E-2"/>
                  <c:y val="-5.084566730671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6.2897280559086983</c:v>
                </c:pt>
                <c:pt idx="1">
                  <c:v>6.1374267992653921</c:v>
                </c:pt>
                <c:pt idx="2">
                  <c:v>6.0847160671957079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160284160"/>
        <c:axId val="48346176"/>
        <c:axId val="0"/>
      </c:bar3DChart>
      <c:catAx>
        <c:axId val="16028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34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346176"/>
        <c:scaling>
          <c:orientation val="minMax"/>
          <c:max val="7"/>
          <c:min val="0"/>
        </c:scaling>
        <c:delete val="0"/>
        <c:axPos val="b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0284160"/>
        <c:crosses val="autoZero"/>
        <c:crossBetween val="between"/>
        <c:majorUnit val="1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EBFA"/>
        </a:gs>
        <a:gs pos="15000">
          <a:srgbClr val="C4D6EB"/>
        </a:gs>
        <a:gs pos="30001">
          <a:srgbClr val="85C2FF"/>
        </a:gs>
        <a:gs pos="50000">
          <a:srgbClr val="5E9EFF"/>
        </a:gs>
        <a:gs pos="70000">
          <a:srgbClr val="85C2FF"/>
        </a:gs>
        <a:gs pos="85000">
          <a:srgbClr val="C4D6EB"/>
        </a:gs>
        <a:gs pos="100000">
          <a:srgbClr val="FFEBFA"/>
        </a:gs>
      </a:gsLst>
      <a:lin ang="5400000" scaled="1"/>
    </a:gradFill>
    <a:ln w="25381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5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18779802398178"/>
          <c:y val="0.24675428991768941"/>
          <c:w val="0.87239805195630893"/>
          <c:h val="0.62770828136956092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1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2"/>
            <c:invertIfNegative val="0"/>
            <c:bubble3D val="0"/>
            <c:spPr>
              <a:solidFill>
                <a:srgbClr val="8792F9"/>
              </a:solidFill>
            </c:spPr>
          </c:dPt>
          <c:cat>
            <c:strRef>
              <c:f>Лист1!$B$61:$B$63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Лист1!$C$61:$C$63</c:f>
              <c:numCache>
                <c:formatCode>General</c:formatCode>
                <c:ptCount val="3"/>
                <c:pt idx="0" formatCode="0.00">
                  <c:v>442.8</c:v>
                </c:pt>
                <c:pt idx="1">
                  <c:v>442.8</c:v>
                </c:pt>
                <c:pt idx="2" formatCode="0.00">
                  <c:v>442.8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30"/>
        <c:shape val="box"/>
        <c:axId val="185265152"/>
        <c:axId val="48348480"/>
        <c:axId val="0"/>
      </c:bar3DChart>
      <c:catAx>
        <c:axId val="18526515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348480"/>
        <c:crosses val="autoZero"/>
        <c:auto val="1"/>
        <c:lblAlgn val="ctr"/>
        <c:lblOffset val="100"/>
        <c:noMultiLvlLbl val="0"/>
      </c:catAx>
      <c:valAx>
        <c:axId val="48348480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5265152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CCFF"/>
        </a:gs>
        <a:gs pos="100000">
          <a:srgbClr val="CCFFFF"/>
        </a:gs>
      </a:gsLst>
      <a:path path="rect">
        <a:fillToRect r="100000" b="100000"/>
      </a:path>
    </a:gradFill>
    <a:ln w="25400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  <c:userShapes r:id="rId4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0.02326</cdr:y>
    </cdr:from>
    <cdr:to>
      <cdr:x>0.97506</cdr:x>
      <cdr:y>0.23256</cdr:y>
    </cdr:to>
    <cdr:sp macro="" textlink="">
      <cdr:nvSpPr>
        <cdr:cNvPr id="368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3" y="72009"/>
          <a:ext cx="406691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расходов, %</a:t>
          </a:r>
        </a:p>
      </cdr:txBody>
    </cdr:sp>
  </cdr:relSizeAnchor>
  <cdr:relSizeAnchor xmlns:cdr="http://schemas.openxmlformats.org/drawingml/2006/chartDrawing">
    <cdr:from>
      <cdr:x>0.05752</cdr:x>
      <cdr:y>0.89257</cdr:y>
    </cdr:from>
    <cdr:to>
      <cdr:x>0.14981</cdr:x>
      <cdr:y>0.97543</cdr:y>
    </cdr:to>
    <cdr:sp macro="" textlink="">
      <cdr:nvSpPr>
        <cdr:cNvPr id="368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649" y="1899060"/>
          <a:ext cx="339338" cy="17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0.02</cdr:y>
    </cdr:from>
    <cdr:to>
      <cdr:x>0.9399</cdr:x>
      <cdr:y>0.27512</cdr:y>
    </cdr:to>
    <cdr:sp macro="" textlink="">
      <cdr:nvSpPr>
        <cdr:cNvPr id="61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3757208" cy="607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доходов, %</a:t>
          </a:r>
        </a:p>
      </cdr:txBody>
    </cdr:sp>
  </cdr:relSizeAnchor>
  <cdr:relSizeAnchor xmlns:cdr="http://schemas.openxmlformats.org/drawingml/2006/chartDrawing">
    <cdr:from>
      <cdr:x>0.05668</cdr:x>
      <cdr:y>0.89432</cdr:y>
    </cdr:from>
    <cdr:to>
      <cdr:x>0.1492</cdr:x>
      <cdr:y>0.97784</cdr:y>
    </cdr:to>
    <cdr:sp macro="" textlink="">
      <cdr:nvSpPr>
        <cdr:cNvPr id="61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632" y="2132775"/>
          <a:ext cx="374535" cy="198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0.02735</cdr:x>
      <cdr:y>0.02155</cdr:y>
    </cdr:from>
    <cdr:to>
      <cdr:x>0.95292</cdr:x>
      <cdr:y>0.27704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485" y="50800"/>
          <a:ext cx="3394174" cy="564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Расходы бюджета поселения на содержание органов местного самоуправления в расчете на 1 единицу штатной численности, тыс.рублей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5" y="1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200"/>
            </a:lvl1pPr>
          </a:lstStyle>
          <a:p>
            <a:fld id="{686DC63D-0F9B-4F1B-8480-DACBE5C1CE26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6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5" y="6456616"/>
            <a:ext cx="4278842" cy="339883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200"/>
            </a:lvl1pPr>
          </a:lstStyle>
          <a:p>
            <a:fld id="{985DED01-D604-45B6-91BF-243458E7D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1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2EA082C-9975-4FD4-B93B-DE7614F961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A0F6-98FA-420C-BC36-E6AEE196005A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B5A5D-89D5-460F-8954-4AD0FD7D415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EB3C-7539-431D-8350-152298BA7D08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C7DD-A556-4549-8D24-A3D6BCC43A0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1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BD00-2A69-4873-9A78-0AEDDE2DD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CAFC-F5DB-4070-A87B-66AAF8CF65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6DAB063-2404-4DB3-90D7-AD89B50F7F1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3CCE-B62F-4508-A62B-E194FA43656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B947-4A57-4B11-A2B2-E59D891D66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40160AE-E49A-478F-B8F8-72BDF882EDA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1278-CB74-4796-A6A2-0C1A62B59F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C3A46-1B6B-4A4C-A30C-511E664E4462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9B0B-DCCC-4BFC-BC93-7244B2DB647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341F-6C3A-4C8A-8654-8D90A13D3460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B2D30-EC87-4577-B074-9E93AB90220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Microsoft_Excel_97-2003_Worksheet2.xls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25.emf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Excel_97-2003_Worksheet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oleObject" Target="../embeddings/oleObject12.bin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5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81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err="1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Ковардицкое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сельское поселение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Муромского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84213" y="3573463"/>
            <a:ext cx="7772400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  <a:t>Брошюра</a:t>
            </a:r>
            <a:b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«БЮДЖЕТ</a:t>
            </a:r>
            <a:r>
              <a:rPr lang="ru-RU" altLang="ru-RU" sz="3600" i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ДЛЯ ГРАЖДАН»</a:t>
            </a:r>
            <a:b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к решению Совета народных депутатов Ковардицкого сельского поселения Муромского района от 17.12.2015 №74 «О бюджете Ковардицкого сельского поселения на 2016 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год и на плановый период 2017 и 2018 годов»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endParaRPr lang="ru-RU" altLang="ru-RU" sz="4400" b="1" i="1" dirty="0" smtClean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19460" name="Picture 1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79963"/>
            <a:ext cx="30527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7035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92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15888"/>
            <a:ext cx="8229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b="1" kern="0" dirty="0" smtClean="0">
                <a:solidFill>
                  <a:srgbClr val="242852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Ковардицкого сельского поселения, в том числе с отражением структуры долга Ковардицкого сельского поселения по видам долговых обязательств в 2016-2018 годах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052736"/>
            <a:ext cx="892492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1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323850" y="1700213"/>
            <a:ext cx="8713788" cy="3846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сельского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на новый бюджетный цикл – это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реализуемых целей и задач проводимой бюджетной политики в предыдущий период, актуализированных с учетом современных условий и перспектив развития экономики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Ковардицкого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сбалансированности и устойчивости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2. Развитие программно-целевых методов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управления.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3. Повышение качества предоставляемых населению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муниципальных услуг.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4. Развитие доходного потенциала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5. Совершенствование межбюджетных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отношений.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6. Повышение прозрачности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 и бюджетного процесса.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582689" y="416076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Ковардицкого сельского поселения от 27.08.2015 № 473 определены основные задачи бюджетной политики сельского поселения на 2016 год и плановый период 2017 и 2018 годов:</a:t>
            </a:r>
          </a:p>
        </p:txBody>
      </p:sp>
    </p:spTree>
    <p:extLst>
      <p:ext uri="{BB962C8B-B14F-4D97-AF65-F5344CB8AC3E}">
        <p14:creationId xmlns:p14="http://schemas.microsoft.com/office/powerpoint/2010/main" val="19611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2889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i="1" u="sng" dirty="0" smtClean="0"/>
              <a:t>Доходы бюджета Ковардицкого сельского поселения</a:t>
            </a:r>
          </a:p>
        </p:txBody>
      </p:sp>
      <p:sp>
        <p:nvSpPr>
          <p:cNvPr id="2056" name="Rectangle 56"/>
          <p:cNvSpPr>
            <a:spLocks noChangeArrowheads="1"/>
          </p:cNvSpPr>
          <p:nvPr/>
        </p:nvSpPr>
        <p:spPr bwMode="auto">
          <a:xfrm>
            <a:off x="714375" y="571500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Доходы бюджета поселения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057" name="Rectangle 57"/>
          <p:cNvSpPr>
            <a:spLocks noChangeArrowheads="1"/>
          </p:cNvSpPr>
          <p:nvPr/>
        </p:nvSpPr>
        <p:spPr bwMode="auto">
          <a:xfrm>
            <a:off x="785813" y="1357313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</a:rPr>
              <a:t>Структура доходов бюджета Ковардицкого сельского поселения</a:t>
            </a:r>
          </a:p>
        </p:txBody>
      </p:sp>
      <p:sp>
        <p:nvSpPr>
          <p:cNvPr id="2058" name="Rectangle 58"/>
          <p:cNvSpPr>
            <a:spLocks noChangeArrowheads="1"/>
          </p:cNvSpPr>
          <p:nvPr/>
        </p:nvSpPr>
        <p:spPr bwMode="auto">
          <a:xfrm>
            <a:off x="611188" y="1700213"/>
            <a:ext cx="813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   </a:t>
            </a:r>
            <a:r>
              <a:rPr lang="ru-RU" altLang="ru-RU" sz="1200" b="1" smtClean="0">
                <a:solidFill>
                  <a:srgbClr val="000000"/>
                </a:solidFill>
              </a:rPr>
              <a:t>  Налоговые доходы                     Неналоговые доходы                   Безвозмездные поступления</a:t>
            </a:r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059" name="AutoShape 59"/>
          <p:cNvSpPr>
            <a:spLocks noChangeArrowheads="1"/>
          </p:cNvSpPr>
          <p:nvPr/>
        </p:nvSpPr>
        <p:spPr bwMode="auto">
          <a:xfrm>
            <a:off x="539750" y="1700213"/>
            <a:ext cx="215900" cy="215900"/>
          </a:xfrm>
          <a:prstGeom prst="flowChartProcess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0" name="AutoShape 60"/>
          <p:cNvSpPr>
            <a:spLocks noChangeArrowheads="1"/>
          </p:cNvSpPr>
          <p:nvPr/>
        </p:nvSpPr>
        <p:spPr bwMode="auto">
          <a:xfrm>
            <a:off x="2916238" y="1700213"/>
            <a:ext cx="287337" cy="215900"/>
          </a:xfrm>
          <a:prstGeom prst="flowChartProcess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1" name="AutoShape 61"/>
          <p:cNvSpPr>
            <a:spLocks noChangeArrowheads="1"/>
          </p:cNvSpPr>
          <p:nvPr/>
        </p:nvSpPr>
        <p:spPr bwMode="auto">
          <a:xfrm>
            <a:off x="5435600" y="1700213"/>
            <a:ext cx="288925" cy="215900"/>
          </a:xfrm>
          <a:prstGeom prst="flowChartProcess">
            <a:avLst/>
          </a:prstGeom>
          <a:solidFill>
            <a:srgbClr val="FFFF99">
              <a:alpha val="8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4933950" y="1998663"/>
          <a:ext cx="2562225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Диаграмма" r:id="rId4" imgW="2438400" imgH="1466850" progId="Excel.Sheet.8">
                  <p:embed/>
                </p:oleObj>
              </mc:Choice>
              <mc:Fallback>
                <p:oleObj name="Диаграмма" r:id="rId4" imgW="2438400" imgH="1466850" progId="Excel.Sheet.8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1998663"/>
                        <a:ext cx="2562225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Oval 64"/>
          <p:cNvSpPr>
            <a:spLocks noChangeArrowheads="1"/>
          </p:cNvSpPr>
          <p:nvPr/>
        </p:nvSpPr>
        <p:spPr bwMode="auto">
          <a:xfrm>
            <a:off x="1476375" y="3429000"/>
            <a:ext cx="18288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2014 год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41406,1</a:t>
            </a: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063" name="Oval 65"/>
          <p:cNvSpPr>
            <a:spLocks noChangeArrowheads="1"/>
          </p:cNvSpPr>
          <p:nvPr/>
        </p:nvSpPr>
        <p:spPr bwMode="auto">
          <a:xfrm>
            <a:off x="5292725" y="3429000"/>
            <a:ext cx="1800225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2015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26085,9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1" name="Object 66"/>
          <p:cNvGraphicFramePr>
            <a:graphicFrameLocks noChangeAspect="1"/>
          </p:cNvGraphicFramePr>
          <p:nvPr/>
        </p:nvGraphicFramePr>
        <p:xfrm>
          <a:off x="536575" y="4148138"/>
          <a:ext cx="23574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Диаграмма" r:id="rId6" imgW="2362200" imgH="1524000" progId="MSGraph.Chart.8">
                  <p:embed/>
                </p:oleObj>
              </mc:Choice>
              <mc:Fallback>
                <p:oleObj name="Диаграмма" r:id="rId6" imgW="2362200" imgH="1524000" progId="MSGraph.Chart.8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148138"/>
                        <a:ext cx="2357438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7"/>
          <p:cNvGraphicFramePr>
            <a:graphicFrameLocks noChangeAspect="1"/>
          </p:cNvGraphicFramePr>
          <p:nvPr/>
        </p:nvGraphicFramePr>
        <p:xfrm>
          <a:off x="3492500" y="4221163"/>
          <a:ext cx="23622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Диаграмма" r:id="rId8" imgW="2362200" imgH="1447800" progId="MSGraph.Chart.8">
                  <p:embed/>
                </p:oleObj>
              </mc:Choice>
              <mc:Fallback>
                <p:oleObj name="Диаграмма" r:id="rId8" imgW="2362200" imgH="1447800" progId="MSGraph.Chart.8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21163"/>
                        <a:ext cx="2362200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8"/>
          <p:cNvGraphicFramePr>
            <a:graphicFrameLocks noChangeAspect="1"/>
          </p:cNvGraphicFramePr>
          <p:nvPr/>
        </p:nvGraphicFramePr>
        <p:xfrm>
          <a:off x="6372225" y="4176713"/>
          <a:ext cx="23574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Диаграмма" r:id="rId10" imgW="2362200" imgH="1495425" progId="MSGraph.Chart.8">
                  <p:embed/>
                </p:oleObj>
              </mc:Choice>
              <mc:Fallback>
                <p:oleObj name="Диаграмма" r:id="rId10" imgW="2362200" imgH="1495425" progId="MSGraph.Chart.8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176713"/>
                        <a:ext cx="2357438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Oval 69"/>
          <p:cNvSpPr>
            <a:spLocks noChangeArrowheads="1"/>
          </p:cNvSpPr>
          <p:nvPr/>
        </p:nvSpPr>
        <p:spPr bwMode="auto">
          <a:xfrm>
            <a:off x="684213" y="5661025"/>
            <a:ext cx="19431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2016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Всего:28160,2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5" name="Oval 70"/>
          <p:cNvSpPr>
            <a:spLocks noChangeArrowheads="1"/>
          </p:cNvSpPr>
          <p:nvPr/>
        </p:nvSpPr>
        <p:spPr bwMode="auto">
          <a:xfrm>
            <a:off x="3708400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2017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Всего:28859,0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6" name="Oval 71"/>
          <p:cNvSpPr>
            <a:spLocks noChangeArrowheads="1"/>
          </p:cNvSpPr>
          <p:nvPr/>
        </p:nvSpPr>
        <p:spPr bwMode="auto">
          <a:xfrm>
            <a:off x="6588125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2018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Всего:29109,0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4" name="Object 20"/>
          <p:cNvGraphicFramePr>
            <a:graphicFrameLocks noChangeAspect="1"/>
          </p:cNvGraphicFramePr>
          <p:nvPr/>
        </p:nvGraphicFramePr>
        <p:xfrm>
          <a:off x="1184275" y="2130425"/>
          <a:ext cx="25463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Диаграмма" r:id="rId13" imgW="2524125" imgH="1628775" progId="Excel.Sheet.8">
                  <p:embed/>
                </p:oleObj>
              </mc:Choice>
              <mc:Fallback>
                <p:oleObj name="Диаграмма" r:id="rId13" imgW="2524125" imgH="1628775" progId="Excel.Sheet.8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130425"/>
                        <a:ext cx="254635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01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772400" cy="290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600" smtClean="0">
                <a:latin typeface="Times New Roman" pitchFamily="18" charset="0"/>
              </a:rPr>
              <a:t>Налоговые и неналоговые доходы бюджета сельского поселения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971550" y="765175"/>
            <a:ext cx="24479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гражданами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227763" y="836613"/>
            <a:ext cx="24479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 организациями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предпринимателями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 rot="5400000">
            <a:off x="5543551" y="585787"/>
            <a:ext cx="360362" cy="862013"/>
          </a:xfrm>
          <a:prstGeom prst="curvedRightArrow">
            <a:avLst>
              <a:gd name="adj1" fmla="val 47842"/>
              <a:gd name="adj2" fmla="val 956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 rot="-5051342">
            <a:off x="3743325" y="501650"/>
            <a:ext cx="288925" cy="936625"/>
          </a:xfrm>
          <a:prstGeom prst="curvedLeftArrow">
            <a:avLst>
              <a:gd name="adj1" fmla="val 64835"/>
              <a:gd name="adj2" fmla="val 12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755650" y="1484313"/>
            <a:ext cx="2387600" cy="9366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214438" y="1628775"/>
            <a:ext cx="170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на доходы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Физических лиц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1298,0 тыс. рублей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55650" y="3716338"/>
            <a:ext cx="2374900" cy="99853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Госпошлина за совершение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нотариальных действий–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80,0 тыс. рублей</a:t>
            </a: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755650" y="3068638"/>
            <a:ext cx="2374900" cy="8651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физических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лиц– 2721,0 тыс. рублей</a:t>
            </a: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6286500" y="2357438"/>
            <a:ext cx="2374900" cy="792162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организаций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2731,0 тыс. рублей</a:t>
            </a: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6286500" y="1714500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Единый сельскохозяйственный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– 32,0 тыс. рублей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3492500" y="3068638"/>
            <a:ext cx="2159000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Неналоговые доходы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269,0 тыс. рублей</a:t>
            </a: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5003800" y="2781300"/>
            <a:ext cx="215900" cy="287338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3635375" y="3933825"/>
            <a:ext cx="2305050" cy="10795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Доходы от использования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имущества–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221,0 тыс. рублей</a:t>
            </a:r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3643313" y="4714875"/>
            <a:ext cx="2305050" cy="14176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Штрафные санкции за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несоблюдение муниципальных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правовых актов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 благоустройство)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48,0 ты. рублей</a:t>
            </a:r>
          </a:p>
        </p:txBody>
      </p:sp>
      <p:sp>
        <p:nvSpPr>
          <p:cNvPr id="3090" name="AutoShape 20"/>
          <p:cNvSpPr>
            <a:spLocks noChangeArrowheads="1"/>
          </p:cNvSpPr>
          <p:nvPr/>
        </p:nvSpPr>
        <p:spPr bwMode="auto">
          <a:xfrm>
            <a:off x="755650" y="2205038"/>
            <a:ext cx="2374900" cy="10810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Налог, на имущество физических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лиц – 620,0 тыс. рублей</a:t>
            </a:r>
          </a:p>
        </p:txBody>
      </p:sp>
      <p:sp>
        <p:nvSpPr>
          <p:cNvPr id="3091" name="AutoShape 21"/>
          <p:cNvSpPr>
            <a:spLocks noChangeArrowheads="1"/>
          </p:cNvSpPr>
          <p:nvPr/>
        </p:nvSpPr>
        <p:spPr bwMode="auto">
          <a:xfrm>
            <a:off x="1476375" y="13414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2" name="AutoShape 22"/>
          <p:cNvSpPr>
            <a:spLocks noChangeArrowheads="1"/>
          </p:cNvSpPr>
          <p:nvPr/>
        </p:nvSpPr>
        <p:spPr bwMode="auto">
          <a:xfrm>
            <a:off x="6948488" y="155733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3" name="AutoShape 25"/>
          <p:cNvSpPr>
            <a:spLocks noChangeArrowheads="1"/>
          </p:cNvSpPr>
          <p:nvPr/>
        </p:nvSpPr>
        <p:spPr bwMode="auto">
          <a:xfrm>
            <a:off x="4140200" y="37893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4" name="Text Box 27"/>
          <p:cNvSpPr txBox="1">
            <a:spLocks noChangeArrowheads="1"/>
          </p:cNvSpPr>
          <p:nvPr/>
        </p:nvSpPr>
        <p:spPr bwMode="auto">
          <a:xfrm>
            <a:off x="3143250" y="185737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60,5 %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4500563" y="2781300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3,4%</a:t>
            </a:r>
          </a:p>
        </p:txBody>
      </p:sp>
      <p:sp>
        <p:nvSpPr>
          <p:cNvPr id="3096" name="Text Box 29"/>
          <p:cNvSpPr txBox="1">
            <a:spLocks noChangeArrowheads="1"/>
          </p:cNvSpPr>
          <p:nvPr/>
        </p:nvSpPr>
        <p:spPr bwMode="auto">
          <a:xfrm>
            <a:off x="5651500" y="148431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36,1%</a:t>
            </a:r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3635375" y="0"/>
          <a:ext cx="2357438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r:id="rId4" imgW="2359356" imgH="3865199" progId="Excel.Sheet.8">
                  <p:embed/>
                </p:oleObj>
              </mc:Choice>
              <mc:Fallback>
                <p:oleObj r:id="rId4" imgW="2359356" imgH="3865199" progId="Excel.Shee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0"/>
                        <a:ext cx="2357438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 Box 31"/>
          <p:cNvSpPr txBox="1">
            <a:spLocks noChangeArrowheads="1"/>
          </p:cNvSpPr>
          <p:nvPr/>
        </p:nvSpPr>
        <p:spPr bwMode="auto">
          <a:xfrm>
            <a:off x="3708400" y="1341438"/>
            <a:ext cx="2089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Налоговые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неналоговые доходы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бюджета поселения в 2016 году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7808,0, тыс. рублей</a:t>
            </a:r>
          </a:p>
        </p:txBody>
      </p:sp>
      <p:sp>
        <p:nvSpPr>
          <p:cNvPr id="3098" name="AutoShape 11"/>
          <p:cNvSpPr>
            <a:spLocks noChangeArrowheads="1"/>
          </p:cNvSpPr>
          <p:nvPr/>
        </p:nvSpPr>
        <p:spPr bwMode="auto">
          <a:xfrm>
            <a:off x="6286500" y="3000375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(задолженность)–57,0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90345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2015 году ожидается со снижением к уровню 2014 года на 66,5 %.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Налоговые и неналоговые доходы бюджета поселения в 2016 году планируются в сумме 7808,0 тыс. рублей и увеличатся на сумму 96,0 тыс. рублей (1,2 %) против 2015 года.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2017 году составит сумму 7854,0 тыс. рублей (100,6 % к 2016 году), в 2018 году – 7940,0 тыс. рублей (101,1 % к 2017 году).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50825" y="4149725"/>
            <a:ext cx="84248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акцизы на нефтепродукты (в 2014 году – 30,6 %), с 2015 года акцизы зачисляются в бюджет Муромского района;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земельный налог (в 2014 году – 26,8%, в 2015 году – 75,8 %, в 2016 году – 69,8 %, в 2017 году – 69,4 %, в 2018 году – 68,7 %);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 налог на доходы физических лиц (в 2014 году – 11,5 %, в 2015 году – 15,8 %, в 2016 году – 16,6 %, в 2017 году – 17,1 %, в 2018 году – 17,9 %,).</a:t>
            </a:r>
          </a:p>
        </p:txBody>
      </p:sp>
      <p:graphicFrame>
        <p:nvGraphicFramePr>
          <p:cNvPr id="4098" name="Объект 2"/>
          <p:cNvGraphicFramePr>
            <a:graphicFrameLocks noGrp="1" noChangeAspect="1"/>
          </p:cNvGraphicFramePr>
          <p:nvPr>
            <p:ph/>
          </p:nvPr>
        </p:nvGraphicFramePr>
        <p:xfrm>
          <a:off x="3563938" y="476250"/>
          <a:ext cx="54133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Диаграмма" r:id="rId4" imgW="4867275" imgH="2867025" progId="Excel.Sheet.8">
                  <p:embed/>
                </p:oleObj>
              </mc:Choice>
              <mc:Fallback>
                <p:oleObj name="Диаграмма" r:id="rId4" imgW="4867275" imgH="2867025" progId="Excel.Sheet.8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250"/>
                        <a:ext cx="5413375" cy="318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5076825" y="333375"/>
            <a:ext cx="36004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Структуру неналоговых доходов составляют доходы от использования имущества, находящегося в муниципальной собственности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(в 2016 году-82,2%, в 2017 году - 81,3%, в 2018 году-80,4%),</a:t>
            </a: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 штрафы, санкции, возмещение ущерба.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неналоговых доходов на 98,2 % в 2015 году обусловлено зачислением доходов от аренды и продажи земельных участков с 2015 года в бюджет района в размере 100 %.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Объект 7"/>
          <p:cNvGraphicFramePr>
            <a:graphicFrameLocks noChangeAspect="1"/>
          </p:cNvGraphicFramePr>
          <p:nvPr/>
        </p:nvGraphicFramePr>
        <p:xfrm>
          <a:off x="254000" y="263525"/>
          <a:ext cx="44307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Диаграмма" r:id="rId3" imgW="5267325" imgH="4438650" progId="MSGraph.Chart.8">
                  <p:embed/>
                </p:oleObj>
              </mc:Choice>
              <mc:Fallback>
                <p:oleObj name="Диаграмма" r:id="rId3" imgW="5267325" imgH="4438650" progId="MSGraph.Chart.8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63525"/>
                        <a:ext cx="4430713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Объект 8"/>
          <p:cNvGraphicFramePr>
            <a:graphicFrameLocks noChangeAspect="1"/>
          </p:cNvGraphicFramePr>
          <p:nvPr/>
        </p:nvGraphicFramePr>
        <p:xfrm>
          <a:off x="4894263" y="2924175"/>
          <a:ext cx="4249737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Диаграмма" r:id="rId5" imgW="6124575" imgH="5048250" progId="MSGraph.Chart.8">
                  <p:embed/>
                </p:oleObj>
              </mc:Choice>
              <mc:Fallback>
                <p:oleObj name="Диаграмма" r:id="rId5" imgW="6124575" imgH="5048250" progId="MSGraph.Chart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924175"/>
                        <a:ext cx="4249737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57188" y="4214813"/>
            <a:ext cx="41767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доходов занимают земельный налог (в 2015 году-77,0%, в 2016 году-72,3%, в 2017 году-71,9%, в 2018 году-71,1%) и налог на доходы физических лиц (в 2015 году-16,0%, в 2016 году-17,2%, в 2017 году-17,7%, в 2018 году-18,6%).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налоговых доходов на 54,2% в 2015 году обусловлено зачислением акцизов на нефтепродукты с 2015 года в бюджет района и снижением норматива зачисления налога на доходы физических лиц с 10 % в 2014 году до 5 % в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9116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dirty="0" smtClean="0"/>
              <a:t>Доходы бюджета поселения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1"/>
          </p:nvPr>
        </p:nvGraphicFramePr>
        <p:xfrm>
          <a:off x="500034" y="571480"/>
          <a:ext cx="8002587" cy="2511552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 бюджета поселения,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населения,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жителя,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2351,4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6" name="Rectangle 54"/>
          <p:cNvSpPr>
            <a:spLocks noChangeArrowheads="1"/>
          </p:cNvSpPr>
          <p:nvPr/>
        </p:nvSpPr>
        <p:spPr bwMode="auto">
          <a:xfrm>
            <a:off x="214282" y="3286124"/>
            <a:ext cx="842968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Динамика налоговых и неналоговых доходов бюджета поселения на 1 жителя, рублей</a:t>
            </a:r>
          </a:p>
        </p:txBody>
      </p:sp>
      <p:graphicFrame>
        <p:nvGraphicFramePr>
          <p:cNvPr id="6146" name="Object 5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85852" y="3714752"/>
          <a:ext cx="57594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Диаграмма" r:id="rId3" imgW="8686800" imgH="2600325" progId="MSGraph.Chart.8">
                  <p:embed followColorScheme="full"/>
                </p:oleObj>
              </mc:Choice>
              <mc:Fallback>
                <p:oleObj name="Диаграмма" r:id="rId3" imgW="8686800" imgH="2600325" progId="MSGraph.Chart.8">
                  <p:embed followColorScheme="full"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714752"/>
                        <a:ext cx="5759450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429264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По прогнозным данным среднедушевой доход к 2018 году составит сумму 813,4 рублей на 1 жителя.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Снижение уровня среднедушевого дохода обусловлено зачислением доходов от акцизов на нефтепродукты с 2015 года в бюджет Муромского района.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>
            <a:normAutofit fontScale="90000"/>
          </a:bodyPr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82"/>
                </a:solidFill>
                <a:latin typeface="Times New Roman" pitchFamily="18" charset="0"/>
              </a:rPr>
              <a:t>Нормативы зачисления налоговых доходов в бюджет Ковардицкого сельского поселения в 2014 – 2018 годах, %</a:t>
            </a:r>
          </a:p>
        </p:txBody>
      </p:sp>
      <p:graphicFrame>
        <p:nvGraphicFramePr>
          <p:cNvPr id="161228" name="Group 460"/>
          <p:cNvGraphicFramePr>
            <a:graphicFrameLocks noGrp="1"/>
          </p:cNvGraphicFramePr>
          <p:nvPr/>
        </p:nvGraphicFramePr>
        <p:xfrm>
          <a:off x="539750" y="908050"/>
          <a:ext cx="8229600" cy="432752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157788"/>
            <a:ext cx="8229600" cy="115153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a:t>
            </a:r>
            <a:endParaRPr lang="ru-RU" sz="1400" dirty="0" smtClean="0">
              <a:latin typeface="Times New Roman" pitchFamily="18" charset="0"/>
            </a:endParaRPr>
          </a:p>
        </p:txBody>
      </p:sp>
      <p:graphicFrame>
        <p:nvGraphicFramePr>
          <p:cNvPr id="8194" name="Объект 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55650" y="188913"/>
          <a:ext cx="7754938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Диаграмма" r:id="rId3" imgW="5981700" imgH="3705225" progId="MSGraph.Chart.8">
                  <p:embed/>
                </p:oleObj>
              </mc:Choice>
              <mc:Fallback>
                <p:oleObj name="Диаграмма" r:id="rId3" imgW="5981700" imgH="3705225" progId="MSGraph.Chart.8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8913"/>
                        <a:ext cx="7754938" cy="480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34" name="Group 394"/>
          <p:cNvGraphicFramePr>
            <a:graphicFrameLocks noGrp="1"/>
          </p:cNvGraphicFramePr>
          <p:nvPr/>
        </p:nvGraphicFramePr>
        <p:xfrm>
          <a:off x="755650" y="493713"/>
          <a:ext cx="7459662" cy="3995919"/>
        </p:xfrm>
        <a:graphic>
          <a:graphicData uri="http://schemas.openxmlformats.org/drawingml/2006/table">
            <a:tbl>
              <a:tblPr/>
              <a:tblGrid>
                <a:gridCol w="2642263"/>
                <a:gridCol w="830444"/>
                <a:gridCol w="859931"/>
                <a:gridCol w="859931"/>
                <a:gridCol w="703582"/>
                <a:gridCol w="754452"/>
                <a:gridCol w="809059"/>
              </a:tblGrid>
              <a:tr h="116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факт, тыс. рублей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оценка,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2016 года к 2015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9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(КБК 2 00 00000 00 0000 000),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18368,7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21169,0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01000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15769,0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19494,0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02000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4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03000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(2 02 04000 00 0000 151)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05000 00 0000 180)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51050" y="0"/>
            <a:ext cx="53292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u="sng" smtClean="0">
                <a:solidFill>
                  <a:srgbClr val="242852"/>
                </a:solidFill>
              </a:rPr>
              <a:t>Вводная часть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512" y="765175"/>
            <a:ext cx="8856984" cy="573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 утверждается в форме решения Совета народных депутатов Ковардицкого сельского поселения о бюджете на очередной финансовый год и на плановый период.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По вопросу рассмотрения проекта решения Совета народных депутатов Ковардицкого сельского поселения «О бюджете Ковардицкого сельского поселения на очередной финансовый  год и на плановый период» назначаются публичные слушания.  Положение «О публичных слушаниях в муниципальном образовании Ковардицкое сельское поселение  Муромского района Владимирской области» утверждено решением Совета народных депутатов Ковардицкого сельского поселения от 12.05.2006 г. № 20.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Совета народных депутатов от 20.11.2015 № 67 «О назначении публичных слушаний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на плановый период 2017 и 2018 годов»» определены: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- 10 декабря 2015 года в 15 час.00 мин., Владимирская область,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зал заседаний;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права граждан при проведении публичных слушаний - предложения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 на плановый период 2017 и 2018 годов» могут направляться в комиссию, расположенную по адресу: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в срок до 09 декабря 2015 года.</a:t>
            </a:r>
          </a:p>
          <a:p>
            <a:pPr indent="457200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По итогам рассмотрения проекта решения о бюджете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сельского поселения  на 2016 год и на плановый период 2017 и 2018 годов изменения не вносились. </a:t>
            </a:r>
            <a:endParaRPr lang="ru-RU" altLang="ru-RU" sz="1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8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7920879" cy="93583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Расходы бюджета поселения</a:t>
            </a:r>
          </a:p>
        </p:txBody>
      </p:sp>
      <p:sp>
        <p:nvSpPr>
          <p:cNvPr id="9220" name="Text Box 689"/>
          <p:cNvSpPr txBox="1">
            <a:spLocks noChangeArrowheads="1"/>
          </p:cNvSpPr>
          <p:nvPr/>
        </p:nvSpPr>
        <p:spPr bwMode="auto">
          <a:xfrm>
            <a:off x="6099175" y="1296988"/>
            <a:ext cx="2867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Ковардицкого сельского поселения в 2016 году занимают расходы по разделам 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бщегосударственные вопросы» 38,9 % и «культура и кинематография» 34,1%. Наименьшую долю в расходах бюджета составляют расходы по разделам «Физическая культура и спорт» - 0,09%, «Социальная политика»- 0,51%.</a:t>
            </a: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255588" y="52181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Ковардицкого сельского поселения, начиная с составления проекта бюджета на 2016 год, принято решение: формировать и исполнять расходную часть бюджета поселения через реализацию муниципальных программ. Бюджет сельского поселения на 2016 – 2018 годы – программный бюджет.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00566"/>
              </p:ext>
            </p:extLst>
          </p:nvPr>
        </p:nvGraphicFramePr>
        <p:xfrm>
          <a:off x="230188" y="1031528"/>
          <a:ext cx="5611812" cy="41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5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2"/>
          <p:cNvSpPr>
            <a:spLocks noChangeArrowheads="1"/>
          </p:cNvSpPr>
          <p:nvPr/>
        </p:nvSpPr>
        <p:spPr bwMode="auto">
          <a:xfrm>
            <a:off x="467544" y="0"/>
            <a:ext cx="8281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Ковардицкого сельского поселения, </a:t>
            </a:r>
            <a:r>
              <a:rPr lang="ru-RU" altLang="ru-RU" sz="2000" i="1" dirty="0" smtClean="0">
                <a:solidFill>
                  <a:srgbClr val="0000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981075"/>
          <a:ext cx="8713787" cy="4843461"/>
        </p:xfrm>
        <a:graphic>
          <a:graphicData uri="http://schemas.openxmlformats.org/drawingml/2006/table">
            <a:tbl>
              <a:tblPr/>
              <a:tblGrid>
                <a:gridCol w="3334215"/>
                <a:gridCol w="1274847"/>
                <a:gridCol w="1022679"/>
                <a:gridCol w="1022679"/>
                <a:gridCol w="1022679"/>
                <a:gridCol w="1036688"/>
              </a:tblGrid>
              <a:tr h="1152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Ожидаемое исполнение за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 по уточненному плану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роста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 к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году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31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58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14313,921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00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8 351,50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10564,90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404,6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9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28155,82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28160,2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28859,00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29109,00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Заголовок 1"/>
          <p:cNvGrpSpPr>
            <a:grpSpLocks noGrp="1"/>
          </p:cNvGrpSpPr>
          <p:nvPr/>
        </p:nvGrpSpPr>
        <p:grpSpPr bwMode="auto">
          <a:xfrm>
            <a:off x="323850" y="188913"/>
            <a:ext cx="8713788" cy="792162"/>
            <a:chOff x="276" y="165"/>
            <a:chExt cx="5204" cy="737"/>
          </a:xfrm>
        </p:grpSpPr>
        <p:pic>
          <p:nvPicPr>
            <p:cNvPr id="30885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6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Ковардицкого сельского поселения в расчете на душу населения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2015 год – 9914 чел., 2016-2018 годы – 9761 чел.)</a:t>
              </a:r>
            </a:p>
          </p:txBody>
        </p:sp>
      </p:grpSp>
      <p:sp>
        <p:nvSpPr>
          <p:cNvPr id="30723" name="Text Box 2110"/>
          <p:cNvSpPr txBox="1">
            <a:spLocks noChangeArrowheads="1"/>
          </p:cNvSpPr>
          <p:nvPr/>
        </p:nvSpPr>
        <p:spPr bwMode="auto">
          <a:xfrm>
            <a:off x="239713" y="5732463"/>
            <a:ext cx="864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Наибольшую сумму расходов на душу населения в 2016 году составляют расходы по разделам «Общегосударственные вопросы» и «Культура, кинематография», наименьшую сумму на душу населения составляют расходы по разделу «Физическая культура и спорт» и «Социальная политика» 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23950"/>
          <a:ext cx="8929689" cy="4375148"/>
        </p:xfrm>
        <a:graphic>
          <a:graphicData uri="http://schemas.openxmlformats.org/drawingml/2006/table">
            <a:tbl>
              <a:tblPr/>
              <a:tblGrid>
                <a:gridCol w="576035"/>
                <a:gridCol w="2326114"/>
                <a:gridCol w="892968"/>
                <a:gridCol w="744141"/>
                <a:gridCol w="744141"/>
                <a:gridCol w="764971"/>
                <a:gridCol w="723311"/>
                <a:gridCol w="744141"/>
                <a:gridCol w="669726"/>
                <a:gridCol w="744141"/>
              </a:tblGrid>
              <a:tr h="188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2840,45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2 884,97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246,38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2 956,56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2 982,17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1 121,99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1 233,11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1 229,33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2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1 226,08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60,52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842,39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1 082,36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Ковардицкого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содержание органов местного самоуправления </a:t>
            </a:r>
          </a:p>
        </p:txBody>
      </p:sp>
      <p:graphicFrame>
        <p:nvGraphicFramePr>
          <p:cNvPr id="10242" name="Диаграмма 8"/>
          <p:cNvGraphicFramePr>
            <a:graphicFrameLocks/>
          </p:cNvGraphicFramePr>
          <p:nvPr/>
        </p:nvGraphicFramePr>
        <p:xfrm>
          <a:off x="4592638" y="930275"/>
          <a:ext cx="44227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r:id="rId4" imgW="4426080" imgH="2548349" progId="Excel.Sheet.8">
                  <p:embed/>
                </p:oleObj>
              </mc:Choice>
              <mc:Fallback>
                <p:oleObj r:id="rId4" imgW="4426080" imgH="2548349" progId="Excel.Sheet.8">
                  <p:embed/>
                  <p:pic>
                    <p:nvPicPr>
                      <p:cNvPr id="0" name="Picture 6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930275"/>
                        <a:ext cx="44227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57412"/>
              </p:ext>
            </p:extLst>
          </p:nvPr>
        </p:nvGraphicFramePr>
        <p:xfrm>
          <a:off x="107950" y="3644900"/>
          <a:ext cx="446405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63345"/>
              </p:ext>
            </p:extLst>
          </p:nvPr>
        </p:nvGraphicFramePr>
        <p:xfrm>
          <a:off x="4643438" y="3644900"/>
          <a:ext cx="4321175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418301"/>
              </p:ext>
            </p:extLst>
          </p:nvPr>
        </p:nvGraphicFramePr>
        <p:xfrm>
          <a:off x="179512" y="980728"/>
          <a:ext cx="4392488" cy="245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741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186" y="0"/>
            <a:ext cx="8230073" cy="417513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i="1" u="sng" dirty="0"/>
              <a:t>Межбюджетные</a:t>
            </a:r>
            <a:r>
              <a:rPr lang="ru-RU" altLang="ru-RU" sz="4000" i="1" u="sng" dirty="0"/>
              <a:t> </a:t>
            </a:r>
            <a:r>
              <a:rPr lang="ru-RU" altLang="ru-RU" sz="3200" i="1" u="sng" dirty="0"/>
              <a:t>отношения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478399" y="1130342"/>
            <a:ext cx="3808171" cy="599561"/>
          </a:xfrm>
          <a:prstGeom prst="flowChartAlternateProcess">
            <a:avLst/>
          </a:prstGeom>
          <a:solidFill>
            <a:srgbClr val="F2EBBA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15951" y="1099128"/>
            <a:ext cx="35861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Владимирской области: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субсидии 632 тыс. рублей;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 субвенции 322,2 тыс. рублей.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8399" y="1894023"/>
            <a:ext cx="3806616" cy="84620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rgbClr val="99FF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4" name="AutoShape 26"/>
          <p:cNvSpPr>
            <a:spLocks noChangeArrowheads="1"/>
          </p:cNvSpPr>
          <p:nvPr/>
        </p:nvSpPr>
        <p:spPr bwMode="auto">
          <a:xfrm>
            <a:off x="5034756" y="1594242"/>
            <a:ext cx="3324225" cy="599561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5" name="Text Box 27"/>
          <p:cNvSpPr txBox="1">
            <a:spLocks noChangeArrowheads="1"/>
          </p:cNvSpPr>
          <p:nvPr/>
        </p:nvSpPr>
        <p:spPr bwMode="auto">
          <a:xfrm>
            <a:off x="5083175" y="1609603"/>
            <a:ext cx="319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</a:t>
            </a:r>
          </a:p>
        </p:txBody>
      </p:sp>
      <p:sp>
        <p:nvSpPr>
          <p:cNvPr id="31756" name="Text Box 36"/>
          <p:cNvSpPr txBox="1">
            <a:spLocks noChangeArrowheads="1"/>
          </p:cNvSpPr>
          <p:nvPr/>
        </p:nvSpPr>
        <p:spPr bwMode="auto">
          <a:xfrm>
            <a:off x="528855" y="1894087"/>
            <a:ext cx="36401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дотации на выравнивание  бюджетной  обеспеченности Ковардицкого сельского поселения Муромского района 19398 тыс. рублей.</a:t>
            </a:r>
          </a:p>
        </p:txBody>
      </p:sp>
      <p:sp>
        <p:nvSpPr>
          <p:cNvPr id="31758" name="AutoShape 51"/>
          <p:cNvSpPr>
            <a:spLocks noChangeArrowheads="1"/>
          </p:cNvSpPr>
          <p:nvPr/>
        </p:nvSpPr>
        <p:spPr bwMode="auto">
          <a:xfrm>
            <a:off x="4295775" y="1463022"/>
            <a:ext cx="738981" cy="299780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9" name="AutoShape 54"/>
          <p:cNvSpPr>
            <a:spLocks noChangeArrowheads="1"/>
          </p:cNvSpPr>
          <p:nvPr/>
        </p:nvSpPr>
        <p:spPr bwMode="auto">
          <a:xfrm>
            <a:off x="4427984" y="2462152"/>
            <a:ext cx="4536504" cy="860842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0" name="Text Box 60"/>
          <p:cNvSpPr txBox="1">
            <a:spLocks noChangeArrowheads="1"/>
          </p:cNvSpPr>
          <p:nvPr/>
        </p:nvSpPr>
        <p:spPr bwMode="auto">
          <a:xfrm>
            <a:off x="4427984" y="2491996"/>
            <a:ext cx="453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1522 тыс. рублей.</a:t>
            </a:r>
          </a:p>
        </p:txBody>
      </p:sp>
      <p:sp>
        <p:nvSpPr>
          <p:cNvPr id="31761" name="AutoShape 61"/>
          <p:cNvSpPr>
            <a:spLocks noChangeArrowheads="1"/>
          </p:cNvSpPr>
          <p:nvPr/>
        </p:nvSpPr>
        <p:spPr bwMode="auto">
          <a:xfrm>
            <a:off x="6334411" y="2201483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2" name="Text Box 62"/>
          <p:cNvSpPr txBox="1">
            <a:spLocks noChangeArrowheads="1"/>
          </p:cNvSpPr>
          <p:nvPr/>
        </p:nvSpPr>
        <p:spPr bwMode="auto">
          <a:xfrm>
            <a:off x="619819" y="476672"/>
            <a:ext cx="8137525" cy="523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Ковардицкого сельского поселения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302919" y="1901703"/>
            <a:ext cx="738981" cy="299780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19819" y="3352069"/>
            <a:ext cx="8229600" cy="47625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altLang="ru-RU" sz="3000" i="1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Дополнительная информация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90" y="4077072"/>
            <a:ext cx="70961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16013" y="0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06674"/>
              </p:ext>
            </p:extLst>
          </p:nvPr>
        </p:nvGraphicFramePr>
        <p:xfrm>
          <a:off x="250825" y="454168"/>
          <a:ext cx="8713662" cy="6198283"/>
        </p:xfrm>
        <a:graphic>
          <a:graphicData uri="http://schemas.openxmlformats.org/drawingml/2006/table">
            <a:tbl>
              <a:tblPr/>
              <a:tblGrid>
                <a:gridCol w="5164600"/>
                <a:gridCol w="1149695"/>
                <a:gridCol w="799789"/>
                <a:gridCol w="799789"/>
                <a:gridCol w="799789"/>
              </a:tblGrid>
              <a:tr h="1644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план 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01.10.2015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  <a:tr h="3557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Ковардицкого сельского поселения Муромского района от чрезвычайных ситуаций, обеспечение пожарной безопасности и безопасности людей на водных объектах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199,2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8782,3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31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8694,9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8717,1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9543,8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8880,9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18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22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477,8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745,2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«Охрана окружающей среды и рациональное природопользование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Ковардицком сельском поселении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62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286,4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4604,6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жилищного фонда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5054,12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427,9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06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25550,52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26011,6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26029,4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25653,4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BBA"/>
            </a:gs>
            <a:gs pos="33000">
              <a:schemeClr val="bg2">
                <a:lumMod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39725" y="765175"/>
            <a:ext cx="8497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С решением Совета народных депутатов Ковардицкого сельского поселения от 17.12.2015 №74 «О бюджете Ковардицкого сельского поселения на 2016 год и на плановый период 2017 и 2018 годов» можно ознакомиться в газете «Муромский край. Документы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» от 22.12.2015 №144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smtClean="0">
                <a:solidFill>
                  <a:prstClr val="black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b="1" u="sng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prstClr val="black"/>
                </a:solidFill>
                <a:latin typeface="Times New Roman" pitchFamily="18" charset="0"/>
              </a:rPr>
              <a:t>e-mail: </a:t>
            </a:r>
            <a:r>
              <a:rPr lang="ru-RU" altLang="ru-RU" sz="1400" u="sng" smtClean="0">
                <a:solidFill>
                  <a:prstClr val="black"/>
                </a:solidFill>
                <a:latin typeface="Times New Roman" pitchFamily="18" charset="0"/>
              </a:rPr>
              <a:t>rayfu@mail.ru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 8:00 до 17:00 перерыв на обед с 12:00 до 13:0</a:t>
            </a:r>
          </a:p>
        </p:txBody>
      </p:sp>
    </p:spTree>
    <p:extLst>
      <p:ext uri="{BB962C8B-B14F-4D97-AF65-F5344CB8AC3E}">
        <p14:creationId xmlns:p14="http://schemas.microsoft.com/office/powerpoint/2010/main" val="2334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288" y="134076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i="1" kern="0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Ковардицкого сельского поселения на 2016 год и на плановый период 2017 и 2018 годов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51520" y="3212976"/>
            <a:ext cx="8814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Решение Совета народных депутатов </a:t>
            </a:r>
          </a:p>
          <a:p>
            <a:pPr eaLnBrk="1" hangingPunct="1">
              <a:defRPr/>
            </a:pP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Ковардицкого сельского поселения  </a:t>
            </a:r>
            <a:b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от 29.12.2016 № 49 «О внесении изменений в решение Совета народных депутатов Ковардицкого </a:t>
            </a:r>
            <a:r>
              <a:rPr lang="ru-RU" altLang="ru-RU" sz="2400" b="1" i="1" kern="0" spc="-30" dirty="0">
                <a:solidFill>
                  <a:srgbClr val="0000FF"/>
                </a:solidFill>
                <a:latin typeface="Times New Roman" pitchFamily="18" charset="0"/>
              </a:rPr>
              <a:t>сельского поселения</a:t>
            </a: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 от 17.12.2015 №74  «О бюджете Ковардицкого </a:t>
            </a:r>
            <a:r>
              <a:rPr lang="ru-RU" altLang="ru-RU" sz="2400" b="1" i="1" kern="0" spc="-30" dirty="0">
                <a:solidFill>
                  <a:srgbClr val="0000FF"/>
                </a:solidFill>
                <a:latin typeface="Times New Roman" pitchFamily="18" charset="0"/>
              </a:rPr>
              <a:t>сельского поселения</a:t>
            </a:r>
            <a:r>
              <a:rPr lang="ru-RU" altLang="ru-RU" sz="2400" b="1" i="1" kern="0" spc="-30" dirty="0" smtClean="0">
                <a:solidFill>
                  <a:srgbClr val="0000FF"/>
                </a:solidFill>
                <a:latin typeface="Times New Roman" pitchFamily="18" charset="0"/>
              </a:rPr>
              <a:t> на 2016 год и на плановый период 2017 и 2018 годов»</a:t>
            </a:r>
            <a:endParaRPr lang="ru-RU" altLang="ru-RU" sz="2400" kern="0" spc="-3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196850" y="333375"/>
            <a:ext cx="88677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Уточненный план по доходам бюджета Ковардицкого сельского поселения на 2016 год увеличится на 0,02 % или на сумму 8,0 тыс. рублей по отношению к ранее утвержденному плану и ожидается в объеме 32059,7 тыс. рублей, в том числе: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 налоговые и неналоговые доходы не изменятся и составят сумму 9436,0 тыс. рублей;</a:t>
            </a:r>
          </a:p>
          <a:p>
            <a:pPr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8,0 тыс. рублей и предусмотрены в сумме 22623,7 тыс. рублей. </a:t>
            </a:r>
          </a:p>
        </p:txBody>
      </p:sp>
      <p:sp>
        <p:nvSpPr>
          <p:cNvPr id="5123" name="Прямоугольник 7"/>
          <p:cNvSpPr>
            <a:spLocks noChangeArrowheads="1"/>
          </p:cNvSpPr>
          <p:nvPr/>
        </p:nvSpPr>
        <p:spPr bwMode="auto">
          <a:xfrm>
            <a:off x="720725" y="34925"/>
            <a:ext cx="778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chemeClr val="tx2"/>
                </a:solidFill>
              </a:rPr>
              <a:t>Доходы бюджета Ковардицкого сельского поселения</a:t>
            </a:r>
          </a:p>
        </p:txBody>
      </p:sp>
      <p:graphicFrame>
        <p:nvGraphicFramePr>
          <p:cNvPr id="5124" name="Объект 3"/>
          <p:cNvGraphicFramePr>
            <a:graphicFrameLocks noChangeAspect="1"/>
          </p:cNvGraphicFramePr>
          <p:nvPr/>
        </p:nvGraphicFramePr>
        <p:xfrm>
          <a:off x="323850" y="1501775"/>
          <a:ext cx="6911975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Диаграмма" r:id="rId3" imgW="6010224" imgH="4400468" progId="MSGraph.Chart.8">
                  <p:embed/>
                </p:oleObj>
              </mc:Choice>
              <mc:Fallback>
                <p:oleObj name="Диаграмма" r:id="rId3" imgW="6010224" imgH="4400468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01775"/>
                        <a:ext cx="6911975" cy="24971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Объект 4"/>
          <p:cNvGraphicFramePr>
            <a:graphicFrameLocks noChangeAspect="1"/>
          </p:cNvGraphicFramePr>
          <p:nvPr/>
        </p:nvGraphicFramePr>
        <p:xfrm>
          <a:off x="2411413" y="4076700"/>
          <a:ext cx="63373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Диаграмма" r:id="rId5" imgW="6086559" imgH="4314820" progId="MSGraph.Chart.8">
                  <p:embed/>
                </p:oleObj>
              </mc:Choice>
              <mc:Fallback>
                <p:oleObj name="Диаграмма" r:id="rId5" imgW="6086559" imgH="43148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076700"/>
                        <a:ext cx="6337300" cy="2489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98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38" name="Group 382"/>
          <p:cNvGraphicFramePr>
            <a:graphicFrameLocks noGrp="1"/>
          </p:cNvGraphicFramePr>
          <p:nvPr>
            <p:ph/>
          </p:nvPr>
        </p:nvGraphicFramePr>
        <p:xfrm>
          <a:off x="490538" y="560388"/>
          <a:ext cx="8135936" cy="5302250"/>
        </p:xfrm>
        <a:graphic>
          <a:graphicData uri="http://schemas.openxmlformats.org/drawingml/2006/table">
            <a:tbl>
              <a:tblPr/>
              <a:tblGrid>
                <a:gridCol w="1871376"/>
                <a:gridCol w="864067"/>
                <a:gridCol w="936072"/>
                <a:gridCol w="936072"/>
                <a:gridCol w="864118"/>
                <a:gridCol w="740573"/>
                <a:gridCol w="987577"/>
                <a:gridCol w="936081"/>
              </a:tblGrid>
              <a:tr h="1440226"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2016 год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2016 год (по состоянию на 01.12.2016)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2016 год (по состоянию на 29.12.2016)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роста/ снижения уточненного плана от первоначального плана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уточненного плана от первоначального плана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роста/ снижения уточненного плана от плана по состоянию на 01.12.2016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уточненного плана от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плана по состоянию на 01.12.2016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том числе</a:t>
                      </a: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9436,0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9436,0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+20,9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+1628,0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7539,0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9167,0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9175,0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+21,7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+1636,0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5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8570" marR="685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09"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 том числе: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22615,7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22623,7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+11,2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+2271,5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+0,04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529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4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2745,0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2745,0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св.200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+2113,0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0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365125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6397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9144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2065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6637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1209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5781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0353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61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99"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+104,25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+8,3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99"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+54,25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99"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безвозмездные поступления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28160,2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32051,7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32059,7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+13,8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+3899,5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547688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822325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0969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1389063" indent="-182563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18462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3034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27606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217863" indent="-182563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78697B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+0,02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+8,0</a:t>
                      </a:r>
                    </a:p>
                  </a:txBody>
                  <a:tcPr marL="91437" marR="91437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6" name="Прямоугольник 4"/>
          <p:cNvSpPr>
            <a:spLocks noChangeArrowheads="1"/>
          </p:cNvSpPr>
          <p:nvPr/>
        </p:nvSpPr>
        <p:spPr bwMode="auto">
          <a:xfrm>
            <a:off x="250825" y="6165850"/>
            <a:ext cx="8615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2017 и 2018 годы план по доходам не меняется и составит суммы 28859,0 тыс. рублей и 29109,0 тыс. рублей по годам соответственно.</a:t>
            </a:r>
          </a:p>
        </p:txBody>
      </p:sp>
      <p:sp>
        <p:nvSpPr>
          <p:cNvPr id="6257" name="Text Box 384"/>
          <p:cNvSpPr txBox="1">
            <a:spLocks noChangeArrowheads="1"/>
          </p:cNvSpPr>
          <p:nvPr/>
        </p:nvSpPr>
        <p:spPr bwMode="auto">
          <a:xfrm>
            <a:off x="7812088" y="274638"/>
            <a:ext cx="954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613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2413" y="260350"/>
            <a:ext cx="8602662" cy="57007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год, следующий за текущим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r>
              <a:rPr lang="ru-RU" altLang="ru-RU" sz="1600" b="1" u="sng" smtClean="0">
                <a:solidFill>
                  <a:srgbClr val="0000FF"/>
                </a:solidFill>
              </a:rPr>
              <a:t> </a:t>
            </a: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Муниципальный долг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перечисляемые из одного бюджета бюджетной системы РФ другому.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71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78577" y="429388"/>
            <a:ext cx="5472112" cy="315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i="1" u="sng" kern="0" dirty="0" smtClean="0"/>
              <a:t>Расходы бюджета поселения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82672" y="1715638"/>
            <a:ext cx="8569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</a:rPr>
              <a:t>Изменение функциональной структуры расходов бюджета 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800" b="1" dirty="0">
                <a:solidFill>
                  <a:srgbClr val="000066"/>
                </a:solidFill>
                <a:latin typeface="Times New Roman" pitchFamily="18" charset="0"/>
              </a:rPr>
              <a:t>сельского поселения на 2016 год, тыс. рублей</a:t>
            </a:r>
            <a:endParaRPr lang="ru-RU" altLang="ru-RU" sz="18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562" y="1052736"/>
            <a:ext cx="8569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dirty="0">
                <a:latin typeface="Times New Roman"/>
                <a:ea typeface="Times New Roman"/>
              </a:rPr>
              <a:t>Уточненный план по расходам бюджета Ковардицкого сельского поселения на 2016 год увеличивается на 0,02 % по отношению к ранее утвержденному плану и составляет 32859,6 тыс. рублей.</a:t>
            </a:r>
            <a:endParaRPr lang="ru-RU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64904"/>
            <a:ext cx="864096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2665" y="419398"/>
            <a:ext cx="5111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Дополнительная информация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-18286" y="5445224"/>
            <a:ext cx="9144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 решением Совета народных депутатов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сельского поселения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29.12.2016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№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49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/>
            </a:r>
            <a:b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</a:b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«О внесении изменений в решение Совета народных депутатов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сельского поселения от 17.12.2015 №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74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«О бюджете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</a:rPr>
              <a:t>Ковардицкого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сельского поселения на 2016 год и на плановый период 2017 и 2018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b="1" u="sng" dirty="0">
                <a:solidFill>
                  <a:srgbClr val="FF00FF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b="1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ru-RU" sz="1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5" y="908721"/>
            <a:ext cx="8805264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3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042988" y="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Бюджетный процесс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87338" y="1701800"/>
            <a:ext cx="147637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00675" y="1701800"/>
            <a:ext cx="148272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47" name="Text Box 280"/>
          <p:cNvSpPr txBox="1">
            <a:spLocks noChangeArrowheads="1"/>
          </p:cNvSpPr>
          <p:nvPr/>
        </p:nvSpPr>
        <p:spPr bwMode="auto">
          <a:xfrm>
            <a:off x="0" y="5805488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приоритетов и направлений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финансирования расходов бюджета сельского поселения</a:t>
            </a:r>
          </a:p>
        </p:txBody>
      </p:sp>
      <p:sp>
        <p:nvSpPr>
          <p:cNvPr id="22548" name="Text Box 58"/>
          <p:cNvSpPr txBox="1">
            <a:spLocks noChangeArrowheads="1"/>
          </p:cNvSpPr>
          <p:nvPr/>
        </p:nvSpPr>
        <p:spPr bwMode="auto">
          <a:xfrm>
            <a:off x="1116013" y="321310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Основы составления проекта бюджета сельского поселения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49" name="AutoShape 6"/>
          <p:cNvSpPr>
            <a:spLocks noChangeArrowheads="1"/>
          </p:cNvSpPr>
          <p:nvPr/>
        </p:nvSpPr>
        <p:spPr bwMode="auto">
          <a:xfrm>
            <a:off x="2339975" y="3860800"/>
            <a:ext cx="2171700" cy="129698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0" name="AutoShape 6"/>
          <p:cNvSpPr>
            <a:spLocks noChangeArrowheads="1"/>
          </p:cNvSpPr>
          <p:nvPr/>
        </p:nvSpPr>
        <p:spPr bwMode="auto">
          <a:xfrm>
            <a:off x="4572000" y="3933825"/>
            <a:ext cx="2171700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1" name="AutoShape 6"/>
          <p:cNvSpPr>
            <a:spLocks noChangeArrowheads="1"/>
          </p:cNvSpPr>
          <p:nvPr/>
        </p:nvSpPr>
        <p:spPr bwMode="auto">
          <a:xfrm>
            <a:off x="6804025" y="3933825"/>
            <a:ext cx="2232025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2" name="AutoShape 6"/>
          <p:cNvSpPr>
            <a:spLocks noChangeArrowheads="1"/>
          </p:cNvSpPr>
          <p:nvPr/>
        </p:nvSpPr>
        <p:spPr bwMode="auto">
          <a:xfrm>
            <a:off x="0" y="3789363"/>
            <a:ext cx="2171700" cy="129698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3" name="Text Box 12"/>
          <p:cNvSpPr txBox="1">
            <a:spLocks noChangeArrowheads="1"/>
          </p:cNvSpPr>
          <p:nvPr/>
        </p:nvSpPr>
        <p:spPr bwMode="auto">
          <a:xfrm>
            <a:off x="2411413" y="3789363"/>
            <a:ext cx="2014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Основные направления бюджетной политики сельского поселения и основные направления  налоговой политики сельского поселения</a:t>
            </a:r>
          </a:p>
        </p:txBody>
      </p:sp>
      <p:sp>
        <p:nvSpPr>
          <p:cNvPr id="22554" name="Text Box 11"/>
          <p:cNvSpPr txBox="1">
            <a:spLocks noChangeArrowheads="1"/>
          </p:cNvSpPr>
          <p:nvPr/>
        </p:nvSpPr>
        <p:spPr bwMode="auto">
          <a:xfrm>
            <a:off x="4716463" y="3924300"/>
            <a:ext cx="1944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Прогноз социально – экономического развития сельского поселения</a:t>
            </a:r>
          </a:p>
        </p:txBody>
      </p:sp>
      <p:sp>
        <p:nvSpPr>
          <p:cNvPr id="22555" name="Text Box 13"/>
          <p:cNvSpPr txBox="1">
            <a:spLocks noChangeArrowheads="1"/>
          </p:cNvSpPr>
          <p:nvPr/>
        </p:nvSpPr>
        <p:spPr bwMode="auto">
          <a:xfrm>
            <a:off x="6732588" y="3933825"/>
            <a:ext cx="2411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Муниципальные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программы (проекты муниципальных программ) сельского поселения</a:t>
            </a:r>
          </a:p>
        </p:txBody>
      </p:sp>
      <p:sp>
        <p:nvSpPr>
          <p:cNvPr id="22556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объемов доходов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бюджета сельского поселения</a:t>
            </a:r>
          </a:p>
        </p:txBody>
      </p:sp>
      <p:sp>
        <p:nvSpPr>
          <p:cNvPr id="22557" name="AutoShape 207"/>
          <p:cNvSpPr>
            <a:spLocks noChangeArrowheads="1"/>
          </p:cNvSpPr>
          <p:nvPr/>
        </p:nvSpPr>
        <p:spPr bwMode="auto">
          <a:xfrm rot="-5400000">
            <a:off x="3250407" y="5182393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8" name="AutoShape 207"/>
          <p:cNvSpPr>
            <a:spLocks noChangeArrowheads="1"/>
          </p:cNvSpPr>
          <p:nvPr/>
        </p:nvSpPr>
        <p:spPr bwMode="auto">
          <a:xfrm rot="-5400000">
            <a:off x="5495926" y="5026025"/>
            <a:ext cx="647700" cy="479425"/>
          </a:xfrm>
          <a:prstGeom prst="leftArrow">
            <a:avLst>
              <a:gd name="adj1" fmla="val 50000"/>
              <a:gd name="adj2" fmla="val 37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9" name="AutoShape 207"/>
          <p:cNvSpPr>
            <a:spLocks noChangeArrowheads="1"/>
          </p:cNvSpPr>
          <p:nvPr/>
        </p:nvSpPr>
        <p:spPr bwMode="auto">
          <a:xfrm rot="-5400000">
            <a:off x="7572375" y="5016501"/>
            <a:ext cx="630237" cy="481012"/>
          </a:xfrm>
          <a:prstGeom prst="leftArrow">
            <a:avLst>
              <a:gd name="adj1" fmla="val 50000"/>
              <a:gd name="adj2" fmla="val 36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0" name="AutoShape 207"/>
          <p:cNvSpPr>
            <a:spLocks noChangeArrowheads="1"/>
          </p:cNvSpPr>
          <p:nvPr/>
        </p:nvSpPr>
        <p:spPr bwMode="auto">
          <a:xfrm rot="-5400000">
            <a:off x="803276" y="5110162"/>
            <a:ext cx="385762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1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2" name="Text Box 10"/>
          <p:cNvSpPr txBox="1">
            <a:spLocks noChangeArrowheads="1"/>
          </p:cNvSpPr>
          <p:nvPr/>
        </p:nvSpPr>
        <p:spPr bwMode="auto">
          <a:xfrm>
            <a:off x="0" y="3716338"/>
            <a:ext cx="2268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</p:spTree>
    <p:extLst>
      <p:ext uri="{BB962C8B-B14F-4D97-AF65-F5344CB8AC3E}">
        <p14:creationId xmlns:p14="http://schemas.microsoft.com/office/powerpoint/2010/main" val="19754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Классификация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3555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Общегос-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 descr="С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81075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3565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6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3567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8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23569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0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1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150937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3572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3" name="Text Box 42"/>
          <p:cNvSpPr txBox="1">
            <a:spLocks noChangeArrowheads="1"/>
          </p:cNvSpPr>
          <p:nvPr/>
        </p:nvSpPr>
        <p:spPr bwMode="auto">
          <a:xfrm>
            <a:off x="5911850" y="2428875"/>
            <a:ext cx="1150938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3574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575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6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7" name="Text Box 46"/>
          <p:cNvSpPr txBox="1">
            <a:spLocks noChangeArrowheads="1"/>
          </p:cNvSpPr>
          <p:nvPr/>
        </p:nvSpPr>
        <p:spPr bwMode="auto">
          <a:xfrm>
            <a:off x="7775575" y="2422525"/>
            <a:ext cx="936625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Средства      массовой информации</a:t>
            </a:r>
          </a:p>
        </p:txBody>
      </p:sp>
      <p:sp>
        <p:nvSpPr>
          <p:cNvPr id="23578" name="Line 47"/>
          <p:cNvSpPr>
            <a:spLocks noChangeShapeType="1"/>
          </p:cNvSpPr>
          <p:nvPr/>
        </p:nvSpPr>
        <p:spPr bwMode="auto">
          <a:xfrm>
            <a:off x="8243888" y="14843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815882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жилищное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коммунальное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благоустройство;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жилищно-коммунального хозяйства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11" y="4581128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23588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0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91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0101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pic>
        <p:nvPicPr>
          <p:cNvPr id="24579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pic>
        <p:nvPicPr>
          <p:cNvPr id="2458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pic>
        <p:nvPicPr>
          <p:cNvPr id="2458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sp>
        <p:nvSpPr>
          <p:cNvPr id="24588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0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4591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ДЕФИЦИТ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9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3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20685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r>
              <a:rPr lang="ru-RU" altLang="ru-RU" sz="1300" smtClean="0">
                <a:latin typeface="Times New Roman" pitchFamily="18" charset="0"/>
              </a:rPr>
              <a:t>.</a:t>
            </a: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5603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5631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smtClean="0">
                  <a:solidFill>
                    <a:prstClr val="black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6818"/>
            <a:ext cx="1838801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6330"/>
            <a:ext cx="1843212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6817"/>
            <a:ext cx="1910302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13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5614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Дотации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5615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Субвенции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616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Субсидии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Subsiduim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 поддержка)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5617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8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9" name="Line 45"/>
          <p:cNvSpPr>
            <a:spLocks noChangeShapeType="1"/>
          </p:cNvSpPr>
          <p:nvPr/>
        </p:nvSpPr>
        <p:spPr bwMode="auto">
          <a:xfrm>
            <a:off x="6821488" y="685800"/>
            <a:ext cx="487362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0" name="Text Box 46"/>
          <p:cNvSpPr txBox="1">
            <a:spLocks noChangeArrowheads="1"/>
          </p:cNvSpPr>
          <p:nvPr/>
        </p:nvSpPr>
        <p:spPr bwMode="auto">
          <a:xfrm>
            <a:off x="1908175" y="-19050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20770" y="922862"/>
            <a:ext cx="1841656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24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5" name="Text Box 51"/>
          <p:cNvSpPr txBox="1">
            <a:spLocks noChangeArrowheads="1"/>
          </p:cNvSpPr>
          <p:nvPr/>
        </p:nvSpPr>
        <p:spPr bwMode="auto">
          <a:xfrm>
            <a:off x="6821488" y="949325"/>
            <a:ext cx="20145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smtClean="0">
                <a:solidFill>
                  <a:prstClr val="black"/>
                </a:solidFill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400" b="1" smtClean="0">
                <a:solidFill>
                  <a:prstClr val="black"/>
                </a:solidFill>
              </a:rPr>
              <a:t>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b="1" smtClean="0">
              <a:solidFill>
                <a:prstClr val="black"/>
              </a:solidFill>
            </a:endParaRPr>
          </a:p>
        </p:txBody>
      </p:sp>
      <p:sp>
        <p:nvSpPr>
          <p:cNvPr id="25626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857250" y="4271963"/>
            <a:ext cx="7702550" cy="25860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трансферты, передаваемые бюджету Муромского района из бюджета Ковардицкого сельского поселения: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проживающих в Ковардицком сельском поселении Муромского района и нуждающихся в жилых помещениях малоимущих граждан жилыми помещениями, а именно: принятие решений о предоставлении жилых помещений по договору социального найма, установление размера дохода, приходящегося на каждого члена семьи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найма.</a:t>
            </a:r>
          </a:p>
        </p:txBody>
      </p:sp>
      <p:sp>
        <p:nvSpPr>
          <p:cNvPr id="25627" name="Line 5"/>
          <p:cNvSpPr>
            <a:spLocks noChangeShapeType="1"/>
          </p:cNvSpPr>
          <p:nvPr/>
        </p:nvSpPr>
        <p:spPr bwMode="auto">
          <a:xfrm flipH="1">
            <a:off x="531813" y="4437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8" name="Line 6"/>
          <p:cNvSpPr>
            <a:spLocks noChangeShapeType="1"/>
          </p:cNvSpPr>
          <p:nvPr/>
        </p:nvSpPr>
        <p:spPr bwMode="auto">
          <a:xfrm>
            <a:off x="525463" y="49911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9" name="Line 6"/>
          <p:cNvSpPr>
            <a:spLocks noChangeShapeType="1"/>
          </p:cNvSpPr>
          <p:nvPr/>
        </p:nvSpPr>
        <p:spPr bwMode="auto">
          <a:xfrm>
            <a:off x="531813" y="5580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30" name="Line 12"/>
          <p:cNvSpPr>
            <a:spLocks noChangeShapeType="1"/>
          </p:cNvSpPr>
          <p:nvPr/>
        </p:nvSpPr>
        <p:spPr bwMode="auto">
          <a:xfrm>
            <a:off x="531813" y="4418013"/>
            <a:ext cx="0" cy="1147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539750" y="188913"/>
            <a:ext cx="813593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Ковардицкое сельское поселение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59338" y="19891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14089"/>
              </p:ext>
            </p:extLst>
          </p:nvPr>
        </p:nvGraphicFramePr>
        <p:xfrm>
          <a:off x="250825" y="890588"/>
          <a:ext cx="4176713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62717"/>
              </p:ext>
            </p:extLst>
          </p:nvPr>
        </p:nvGraphicFramePr>
        <p:xfrm>
          <a:off x="4605338" y="873820"/>
          <a:ext cx="4464496" cy="282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99551"/>
              </p:ext>
            </p:extLst>
          </p:nvPr>
        </p:nvGraphicFramePr>
        <p:xfrm>
          <a:off x="107504" y="3861048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65084"/>
              </p:ext>
            </p:extLst>
          </p:nvPr>
        </p:nvGraphicFramePr>
        <p:xfrm>
          <a:off x="4595490" y="3933056"/>
          <a:ext cx="442076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4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969963"/>
          </a:xfrm>
          <a:extLst/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Общие характеристики доходов и расходов бюджета </a:t>
            </a:r>
            <a:r>
              <a:rPr lang="ru-RU" alt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Ковардицкого</a:t>
            </a: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сельского поселения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31452" y="1916832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buClr>
                <a:srgbClr val="78697B"/>
              </a:buClr>
              <a:buSzPct val="13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Основные характеристики бюджета Ковардицкого сельского поселения </a:t>
            </a:r>
          </a:p>
          <a:p>
            <a:pPr algn="ctr" eaLnBrk="1" fontAlgn="base" hangingPunct="1">
              <a:buClr>
                <a:srgbClr val="78697B"/>
              </a:buClr>
              <a:buSzPct val="130000"/>
            </a:pP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</a:rPr>
              <a:t>на 2015 – 2018 годы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76306"/>
              </p:ext>
            </p:extLst>
          </p:nvPr>
        </p:nvGraphicFramePr>
        <p:xfrm>
          <a:off x="148604" y="2636912"/>
          <a:ext cx="8778875" cy="2657349"/>
        </p:xfrm>
        <a:graphic>
          <a:graphicData uri="http://schemas.openxmlformats.org/drawingml/2006/table">
            <a:tbl>
              <a:tblPr/>
              <a:tblGrid>
                <a:gridCol w="2118958"/>
                <a:gridCol w="1042848"/>
                <a:gridCol w="792151"/>
                <a:gridCol w="928341"/>
                <a:gridCol w="779362"/>
                <a:gridCol w="1254528"/>
                <a:gridCol w="926508"/>
                <a:gridCol w="936179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год, оценка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</a:t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</a:tr>
              <a:tr h="221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26085,9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28160,2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29109,0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7712,0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7808,0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7940,0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3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18373,9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20352,2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21169,0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28155,82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28160,2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112,5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29109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6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1442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-2093,76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</TotalTime>
  <Words>3688</Words>
  <Application>Microsoft Office PowerPoint</Application>
  <PresentationFormat>Экран (4:3)</PresentationFormat>
  <Paragraphs>772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Трек</vt:lpstr>
      <vt:lpstr>Диаграмма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Ковардицкого сельского поселения</vt:lpstr>
      <vt:lpstr>Презентация PowerPoint</vt:lpstr>
      <vt:lpstr>Презентация PowerPoint</vt:lpstr>
      <vt:lpstr>Доходы бюджета Ковардицкого сельского поселения</vt:lpstr>
      <vt:lpstr>Налоговые и неналоговые доходы бюджета сельского поселения</vt:lpstr>
      <vt:lpstr>Презентация PowerPoint</vt:lpstr>
      <vt:lpstr>Презентация PowerPoint</vt:lpstr>
      <vt:lpstr>Доходы бюджета поселения на 1 жителя</vt:lpstr>
      <vt:lpstr>Нормативы зачисления налоговых доходов в бюджет Ковардицкого сельского поселения в 2014 – 2018 годах, %</vt:lpstr>
      <vt:lpstr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vt:lpstr>
      <vt:lpstr>Презентация PowerPoint</vt:lpstr>
      <vt:lpstr>Расходы бюджета поселения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Финупр_запасной</dc:creator>
  <cp:lastModifiedBy>User</cp:lastModifiedBy>
  <cp:revision>58</cp:revision>
  <cp:lastPrinted>2016-12-16T13:15:45Z</cp:lastPrinted>
  <dcterms:created xsi:type="dcterms:W3CDTF">2015-11-26T10:44:31Z</dcterms:created>
  <dcterms:modified xsi:type="dcterms:W3CDTF">2017-01-10T07:48:12Z</dcterms:modified>
</cp:coreProperties>
</file>