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handoutMasterIdLst>
    <p:handoutMasterId r:id="rId33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92" r:id="rId10"/>
    <p:sldId id="294" r:id="rId11"/>
    <p:sldId id="268" r:id="rId12"/>
    <p:sldId id="269" r:id="rId13"/>
    <p:sldId id="270" r:id="rId14"/>
    <p:sldId id="271" r:id="rId15"/>
    <p:sldId id="272" r:id="rId16"/>
    <p:sldId id="285" r:id="rId17"/>
    <p:sldId id="286" r:id="rId18"/>
    <p:sldId id="275" r:id="rId19"/>
    <p:sldId id="276" r:id="rId20"/>
    <p:sldId id="277" r:id="rId21"/>
    <p:sldId id="278" r:id="rId22"/>
    <p:sldId id="279" r:id="rId23"/>
    <p:sldId id="280" r:id="rId24"/>
    <p:sldId id="296" r:id="rId25"/>
    <p:sldId id="283" r:id="rId26"/>
    <p:sldId id="284" r:id="rId27"/>
    <p:sldId id="287" r:id="rId28"/>
    <p:sldId id="295" r:id="rId29"/>
    <p:sldId id="291" r:id="rId30"/>
    <p:sldId id="288" r:id="rId31"/>
    <p:sldId id="289" r:id="rId32"/>
  </p:sldIdLst>
  <p:sldSz cx="9144000" cy="6858000" type="screen4x3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CC"/>
    <a:srgbClr val="8792F9"/>
    <a:srgbClr val="FFCCFF"/>
    <a:srgbClr val="FF99FF"/>
    <a:srgbClr val="F2EBBA"/>
    <a:srgbClr val="CC99FF"/>
    <a:srgbClr val="99FF66"/>
    <a:srgbClr val="FF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582" y="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7.xlsx"/><Relationship Id="rId1" Type="http://schemas.openxmlformats.org/officeDocument/2006/relationships/image" Target="../media/image21.jpeg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image" Target="../media/image21.jpeg"/><Relationship Id="rId1" Type="http://schemas.openxmlformats.org/officeDocument/2006/relationships/themeOverride" Target="../theme/themeOverride4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ru-RU" sz="1100" dirty="0"/>
              <a:t>Динамика численности трудовых ресурсов муниципального </a:t>
            </a:r>
            <a:r>
              <a:rPr lang="ru-RU" sz="1100" dirty="0" smtClean="0"/>
              <a:t>образования </a:t>
            </a:r>
          </a:p>
          <a:p>
            <a:pPr>
              <a:defRPr sz="1100"/>
            </a:pPr>
            <a:r>
              <a:rPr lang="ru-RU" sz="1100" dirty="0" smtClean="0"/>
              <a:t>Ковардицкое</a:t>
            </a:r>
            <a:r>
              <a:rPr lang="ru-RU" sz="1100" baseline="0" dirty="0" smtClean="0"/>
              <a:t> сельское поселение</a:t>
            </a:r>
            <a:endParaRPr lang="ru-RU" sz="1100" dirty="0"/>
          </a:p>
        </c:rich>
      </c:tx>
      <c:layout>
        <c:manualLayout>
          <c:xMode val="edge"/>
          <c:yMode val="edge"/>
          <c:x val="0.19055644240369732"/>
          <c:y val="2.3515999893952647E-2"/>
        </c:manualLayout>
      </c:layout>
      <c:overlay val="0"/>
      <c:spPr>
        <a:noFill/>
        <a:ln w="25391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766863799356099"/>
          <c:y val="0.20859603091375595"/>
          <c:w val="0.89041741675810626"/>
          <c:h val="0.6407251172255159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 w="25391">
                <a:noFill/>
              </a:ln>
            </c:spPr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пок.развит.эконом!$A$20:$A$25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 (оценка)</c:v>
                </c:pt>
                <c:pt idx="3">
                  <c:v>2016 (прогноз)</c:v>
                </c:pt>
                <c:pt idx="4">
                  <c:v>2017 (прогноз)</c:v>
                </c:pt>
                <c:pt idx="5">
                  <c:v>2018 (прогноз)</c:v>
                </c:pt>
              </c:strCache>
            </c:strRef>
          </c:cat>
          <c:val>
            <c:numRef>
              <c:f>пок.развит.эконом!$B$20:$B$25</c:f>
              <c:numCache>
                <c:formatCode>General</c:formatCode>
                <c:ptCount val="6"/>
                <c:pt idx="0">
                  <c:v>4702</c:v>
                </c:pt>
                <c:pt idx="1">
                  <c:v>4640</c:v>
                </c:pt>
                <c:pt idx="2">
                  <c:v>4640</c:v>
                </c:pt>
                <c:pt idx="3">
                  <c:v>4640</c:v>
                </c:pt>
                <c:pt idx="4">
                  <c:v>4640</c:v>
                </c:pt>
                <c:pt idx="5">
                  <c:v>4640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8066560"/>
        <c:axId val="129285440"/>
        <c:axId val="0"/>
      </c:bar3DChart>
      <c:catAx>
        <c:axId val="16806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129285440"/>
        <c:crosses val="autoZero"/>
        <c:auto val="1"/>
        <c:lblAlgn val="ctr"/>
        <c:lblOffset val="100"/>
        <c:noMultiLvlLbl val="0"/>
      </c:catAx>
      <c:valAx>
        <c:axId val="1292854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 dirty="0"/>
                  <a:t>человек</a:t>
                </a:r>
              </a:p>
            </c:rich>
          </c:tx>
          <c:layout>
            <c:manualLayout>
              <c:xMode val="edge"/>
              <c:yMode val="edge"/>
              <c:x val="9.8994113313507562E-3"/>
              <c:y val="0.46874174997788198"/>
            </c:manualLayout>
          </c:layout>
          <c:overlay val="0"/>
          <c:spPr>
            <a:noFill/>
            <a:ln w="25391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68066560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rgbClr val="00CCFF"/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8100000" scaled="1"/>
      <a:tileRect/>
    </a:gradFill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dirty="0"/>
              <a:t>Динамика роста фонда начисленной заработной платы всех работников муниципального образования </a:t>
            </a:r>
            <a:r>
              <a:rPr lang="ru-RU" baseline="0" dirty="0"/>
              <a:t> Ковардицкое сельское поселение</a:t>
            </a:r>
            <a:endParaRPr lang="ru-RU" dirty="0"/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531759016023314E-2"/>
          <c:y val="0.28278465803674158"/>
          <c:w val="0.82503176170389669"/>
          <c:h val="0.5934856660878474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FF00"/>
            </a:solidFill>
          </c:spPr>
          <c:invertIfNegative val="0"/>
          <c:dLbls>
            <c:dLbl>
              <c:idx val="0"/>
              <c:layout>
                <c:manualLayout>
                  <c:x val="1.51085915144439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10859151444393E-2"/>
                  <c:y val="-8.9037299968416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904929287033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90492928703307E-2"/>
                  <c:y val="-1.3355594995262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144788685925202E-2"/>
                  <c:y val="-4.45186499842081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1085915144439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пок.развит.эконом!$A$4:$A$9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 (оценка)</c:v>
                </c:pt>
                <c:pt idx="3">
                  <c:v>2016 (прогноз)</c:v>
                </c:pt>
                <c:pt idx="4">
                  <c:v>2017 (прогноз)</c:v>
                </c:pt>
                <c:pt idx="5">
                  <c:v>2018 (прогноз)</c:v>
                </c:pt>
              </c:strCache>
            </c:strRef>
          </c:cat>
          <c:val>
            <c:numRef>
              <c:f>пок.развит.эконом!$B$4:$B$9</c:f>
              <c:numCache>
                <c:formatCode>General</c:formatCode>
                <c:ptCount val="6"/>
                <c:pt idx="0">
                  <c:v>225.9</c:v>
                </c:pt>
                <c:pt idx="1">
                  <c:v>243.3</c:v>
                </c:pt>
                <c:pt idx="2">
                  <c:v>259.89999999999986</c:v>
                </c:pt>
                <c:pt idx="3">
                  <c:v>263</c:v>
                </c:pt>
                <c:pt idx="4">
                  <c:v>286.89999999999986</c:v>
                </c:pt>
                <c:pt idx="5">
                  <c:v>314.60000000000002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8426496"/>
        <c:axId val="128536512"/>
        <c:axId val="0"/>
      </c:bar3DChart>
      <c:catAx>
        <c:axId val="16842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8536512"/>
        <c:crosses val="autoZero"/>
        <c:auto val="1"/>
        <c:lblAlgn val="ctr"/>
        <c:lblOffset val="100"/>
        <c:noMultiLvlLbl val="0"/>
      </c:catAx>
      <c:valAx>
        <c:axId val="1285365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млн.рублей</a:t>
                </a:r>
              </a:p>
            </c:rich>
          </c:tx>
          <c:layout>
            <c:manualLayout>
              <c:xMode val="edge"/>
              <c:yMode val="edge"/>
              <c:x val="9.0321505495805122E-3"/>
              <c:y val="0.4761760714169466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8426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rgbClr val="00CCFF"/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2700000" scaled="1"/>
      <a:tileRect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индекса потребительских цен на товары и услуги в муниципальном образовании Муромский район</a:t>
            </a:r>
          </a:p>
        </c:rich>
      </c:tx>
      <c:layout>
        <c:manualLayout>
          <c:xMode val="edge"/>
          <c:yMode val="edge"/>
          <c:x val="9.7006999125109392E-2"/>
          <c:y val="2.7777777777777801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>
              <a:solidFill>
                <a:srgbClr val="242852"/>
              </a:solidFill>
            </a:ln>
          </c:spPr>
          <c:marker>
            <c:spPr>
              <a:solidFill>
                <a:schemeClr val="bg1">
                  <a:lumMod val="50000"/>
                </a:schemeClr>
              </a:solidFill>
            </c:spPr>
          </c:marker>
          <c:dLbls>
            <c:dLbl>
              <c:idx val="0"/>
              <c:layout>
                <c:manualLayout>
                  <c:x val="-3.0555555555555561E-2"/>
                  <c:y val="5.5555555555555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2.7777777777777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777777777777809E-3"/>
                  <c:y val="2.7777777777777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пок.развит.эконом!$A$94:$A$96</c:f>
              <c:strCache>
                <c:ptCount val="3"/>
                <c:pt idx="0">
                  <c:v>сентябрь 2015 года к августу 2015 года</c:v>
                </c:pt>
                <c:pt idx="1">
                  <c:v>сентябрь 2015 года к декабрю 2014 года</c:v>
                </c:pt>
                <c:pt idx="2">
                  <c:v>сентябрь 2015 года к сентябрю 2014 года</c:v>
                </c:pt>
              </c:strCache>
            </c:strRef>
          </c:cat>
          <c:val>
            <c:numRef>
              <c:f>пок.развит.эконом!$B$94:$B$96</c:f>
              <c:numCache>
                <c:formatCode>0.0%</c:formatCode>
                <c:ptCount val="3"/>
                <c:pt idx="0">
                  <c:v>1.008</c:v>
                </c:pt>
                <c:pt idx="1">
                  <c:v>1.097</c:v>
                </c:pt>
                <c:pt idx="2">
                  <c:v>1.149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168423936"/>
        <c:axId val="128537664"/>
      </c:lineChart>
      <c:catAx>
        <c:axId val="168423936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8537664"/>
        <c:crosses val="autoZero"/>
        <c:auto val="1"/>
        <c:lblAlgn val="ctr"/>
        <c:lblOffset val="100"/>
        <c:noMultiLvlLbl val="0"/>
      </c:catAx>
      <c:valAx>
        <c:axId val="128537664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1684239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gradFill flip="none" rotWithShape="1">
      <a:gsLst>
        <a:gs pos="58000">
          <a:srgbClr val="FFFFCC"/>
        </a:gs>
        <a:gs pos="0">
          <a:srgbClr val="F2EBBA"/>
        </a:gs>
        <a:gs pos="99000">
          <a:srgbClr val="FFFF66"/>
        </a:gs>
      </a:gsLst>
      <a:lin ang="2700000" scaled="1"/>
      <a:tileRect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уровня зарегистрированной безработицы по округу Муром</a:t>
            </a:r>
          </a:p>
        </c:rich>
      </c:tx>
      <c:layout>
        <c:manualLayout>
          <c:xMode val="edge"/>
          <c:yMode val="edge"/>
          <c:x val="0.10237489063867017"/>
          <c:y val="2.3148148148148147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242852"/>
              </a:solidFill>
            </a:ln>
          </c:spPr>
          <c:dLbls>
            <c:dLbl>
              <c:idx val="0"/>
              <c:layout>
                <c:manualLayout>
                  <c:x val="-0.10277777777777777"/>
                  <c:y val="-4.6296296296296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2407407407407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пок.развит.эконом!$A$109:$A$110</c:f>
              <c:strCache>
                <c:ptCount val="2"/>
                <c:pt idx="0">
                  <c:v>за 9 месяцев 2014 года</c:v>
                </c:pt>
                <c:pt idx="1">
                  <c:v>за 9 месяцев 2015 года</c:v>
                </c:pt>
              </c:strCache>
            </c:strRef>
          </c:cat>
          <c:val>
            <c:numRef>
              <c:f>пок.развит.эконом!$B$109:$B$110</c:f>
              <c:numCache>
                <c:formatCode>0.0%</c:formatCode>
                <c:ptCount val="2"/>
                <c:pt idx="0">
                  <c:v>1.4E-2</c:v>
                </c:pt>
                <c:pt idx="1">
                  <c:v>1.7999999999999999E-2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424960"/>
        <c:axId val="147314304"/>
      </c:lineChart>
      <c:catAx>
        <c:axId val="168424960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7314304"/>
        <c:crosses val="autoZero"/>
        <c:auto val="1"/>
        <c:lblAlgn val="ctr"/>
        <c:lblOffset val="100"/>
        <c:noMultiLvlLbl val="0"/>
      </c:catAx>
      <c:valAx>
        <c:axId val="147314304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8424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rgbClr val="CCFFCC"/>
        </a:gs>
        <a:gs pos="54000">
          <a:srgbClr val="B3FF80"/>
        </a:gs>
        <a:gs pos="99000">
          <a:srgbClr val="99FF66"/>
        </a:gs>
      </a:gsLst>
      <a:lin ang="8100000" scaled="1"/>
      <a:tileRect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8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2016 год</a:t>
            </a:r>
          </a:p>
        </c:rich>
      </c:tx>
      <c:layout>
        <c:manualLayout>
          <c:xMode val="edge"/>
          <c:yMode val="edge"/>
          <c:x val="0.40242092619778475"/>
          <c:y val="2.2018321462528682E-2"/>
        </c:manualLayout>
      </c:layout>
      <c:overlay val="0"/>
      <c:spPr>
        <a:noFill/>
        <a:ln w="23985">
          <a:noFill/>
        </a:ln>
      </c:spPr>
    </c:title>
    <c:autoTitleDeleted val="0"/>
    <c:view3D>
      <c:rotX val="55"/>
      <c:rotY val="3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877473818576425"/>
          <c:y val="0.24770642201834872"/>
          <c:w val="0.46898673070715158"/>
          <c:h val="0.51192660550458735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1992">
              <a:solidFill>
                <a:srgbClr val="000000"/>
              </a:solidFill>
              <a:prstDash val="solid"/>
            </a:ln>
          </c:spPr>
          <c:explosion val="25"/>
          <c:dPt>
            <c:idx val="1"/>
            <c:bubble3D val="0"/>
            <c:spPr>
              <a:solidFill>
                <a:srgbClr val="993366"/>
              </a:solidFill>
              <a:ln w="11992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1992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1992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92D050"/>
              </a:solidFill>
              <a:ln w="11992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1992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FFFF00"/>
              </a:solidFill>
              <a:ln w="11992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1992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0080"/>
              </a:solidFill>
              <a:ln w="11992">
                <a:solidFill>
                  <a:srgbClr val="000000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00FF"/>
              </a:solidFill>
              <a:ln w="11992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5110009887190731E-2"/>
                  <c:y val="-2.20148811673770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3255191134820608E-2"/>
                  <c:y val="-0.1105099568975896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3020437014929301E-2"/>
                  <c:y val="9.63575332899902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-3.054185969688842E-2"/>
                  <c:y val="8.91232632618170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6.1893259372430669E-2"/>
                  <c:y val="4.71997880998820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4.3553200706458522E-3"/>
                  <c:y val="4.30213104095932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5.7847103533495071E-2"/>
                  <c:y val="7.89195020347227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4.6304135222441069E-2"/>
                  <c:y val="-0.1148989862505718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8865893289388311"/>
                  <c:y val="-0.121186833297214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spPr>
              <a:noFill/>
              <a:ln w="23985">
                <a:noFill/>
              </a:ln>
            </c:spPr>
            <c:txPr>
              <a:bodyPr/>
              <a:lstStyle/>
              <a:p>
                <a:pPr>
                  <a:defRPr sz="1133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Лист1!$B$5:$B$14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Лист1!$F$5:$F$14</c:f>
              <c:numCache>
                <c:formatCode>General</c:formatCode>
                <c:ptCount val="10"/>
                <c:pt idx="0">
                  <c:v>10951.7</c:v>
                </c:pt>
                <c:pt idx="1">
                  <c:v>322.2</c:v>
                </c:pt>
                <c:pt idx="2">
                  <c:v>199.2</c:v>
                </c:pt>
                <c:pt idx="3">
                  <c:v>0</c:v>
                </c:pt>
                <c:pt idx="4">
                  <c:v>6196.5</c:v>
                </c:pt>
                <c:pt idx="5">
                  <c:v>302.89999999999986</c:v>
                </c:pt>
                <c:pt idx="6">
                  <c:v>9615.7000000000007</c:v>
                </c:pt>
                <c:pt idx="7">
                  <c:v>142.4</c:v>
                </c:pt>
                <c:pt idx="8">
                  <c:v>25</c:v>
                </c:pt>
                <c:pt idx="9">
                  <c:v>404.6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3985">
          <a:noFill/>
        </a:ln>
      </c:spPr>
    </c:plotArea>
    <c:plotVisOnly val="1"/>
    <c:dispBlanksAs val="zero"/>
    <c:showDLblsOverMax val="0"/>
  </c:chart>
  <c:spPr>
    <a:gradFill>
      <a:gsLst>
        <a:gs pos="0">
          <a:srgbClr val="F2EBBA"/>
        </a:gs>
        <a:gs pos="45000">
          <a:schemeClr val="accent1">
            <a:tint val="44500"/>
            <a:satMod val="160000"/>
          </a:schemeClr>
        </a:gs>
        <a:gs pos="100000">
          <a:srgbClr val="FFFF99"/>
        </a:gs>
      </a:gsLst>
      <a:lin ang="5400000" scaled="0"/>
    </a:gradFill>
    <a:ln>
      <a:noFill/>
    </a:ln>
  </c:spPr>
  <c:txPr>
    <a:bodyPr/>
    <a:lstStyle/>
    <a:p>
      <a:pPr>
        <a:defRPr sz="101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hPercent val="231"/>
      <c:rotY val="20"/>
      <c:depthPercent val="15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44175938737759"/>
          <c:y val="0.21083445508638582"/>
          <c:w val="0.80372710879134401"/>
          <c:h val="0.63884466454196098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Лист1!$B$73</c:f>
              <c:strCache>
                <c:ptCount val="1"/>
                <c:pt idx="0">
                  <c:v>Доля расходов бюджета поселения на обеспечение деятельности органов местного самоуправления в общем объеме расходов, %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8661877382507273E-2"/>
                  <c:y val="-2.7907875484081569E-2"/>
                </c:manualLayout>
              </c:layout>
              <c:numFmt formatCode="#,##0.000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58995161843563E-2"/>
                  <c:y val="-6.0353663163580193E-2"/>
                </c:manualLayout>
              </c:layout>
              <c:numFmt formatCode="#,##0.000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Лист1!$B$75:$B$77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Лист1!$C$75:$C$77</c:f>
              <c:numCache>
                <c:formatCode>#,##0.0</c:formatCode>
                <c:ptCount val="3"/>
                <c:pt idx="0">
                  <c:v>6.2897280559086983</c:v>
                </c:pt>
                <c:pt idx="1">
                  <c:v>6.1374267992653921</c:v>
                </c:pt>
                <c:pt idx="2">
                  <c:v>6.0847160671957079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130"/>
        <c:shape val="cylinder"/>
        <c:axId val="186509312"/>
        <c:axId val="165670272"/>
        <c:axId val="0"/>
      </c:bar3DChart>
      <c:catAx>
        <c:axId val="186509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65670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5670272"/>
        <c:scaling>
          <c:orientation val="minMax"/>
          <c:max val="7"/>
          <c:min val="0"/>
        </c:scaling>
        <c:delete val="0"/>
        <c:axPos val="b"/>
        <c:majorGridlines/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86509312"/>
        <c:crosses val="autoZero"/>
        <c:crossBetween val="between"/>
        <c:majorUnit val="1"/>
      </c:valAx>
      <c:spPr>
        <a:noFill/>
        <a:ln w="25372">
          <a:noFill/>
        </a:ln>
      </c:spPr>
    </c:plotArea>
    <c:plotVisOnly val="1"/>
    <c:dispBlanksAs val="gap"/>
    <c:showDLblsOverMax val="0"/>
  </c:chart>
  <c:spPr>
    <a:gradFill>
      <a:gsLst>
        <a:gs pos="0">
          <a:srgbClr val="F2EBBA"/>
        </a:gs>
        <a:gs pos="45000">
          <a:schemeClr val="accent1">
            <a:tint val="44500"/>
            <a:satMod val="160000"/>
          </a:schemeClr>
        </a:gs>
        <a:gs pos="100000">
          <a:srgbClr val="FFFF99"/>
        </a:gs>
      </a:gsLst>
      <a:lin ang="5400000" scaled="0"/>
    </a:gradFill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226"/>
      <c:rotY val="20"/>
      <c:depthPercent val="150"/>
      <c:rAngAx val="1"/>
    </c:view3D>
    <c:floor>
      <c:thickness val="0"/>
      <c:spPr>
        <a:solidFill>
          <a:srgbClr val="666699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>
          <a:solidFill>
            <a:srgbClr val="000000"/>
          </a:solidFill>
          <a:prstDash val="solid"/>
        </a:ln>
      </c:spPr>
    </c:sideWall>
    <c:backWall>
      <c:thickness val="0"/>
      <c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6509452974661168"/>
          <c:y val="0.24498088047847838"/>
          <c:w val="0.82311415545096378"/>
          <c:h val="0.638556721247181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Лист1!$B$73</c:f>
              <c:strCache>
                <c:ptCount val="1"/>
                <c:pt idx="0">
                  <c:v>Доля расходов бюджета поселения на обеспечение деятельности органов местного самоуправления в общем объеме расходов, %</c:v>
                </c:pt>
              </c:strCache>
            </c:strRef>
          </c:tx>
          <c:spPr>
            <a:solidFill>
              <a:srgbClr val="9999FF"/>
            </a:solidFill>
            <a:ln w="12691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9880288554681951E-2"/>
                  <c:y val="-2.3887404183422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289002236315083E-2"/>
                  <c:y val="-5.0845667306712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00" sourceLinked="0"/>
            <c:spPr>
              <a:noFill/>
              <a:ln w="25381">
                <a:noFill/>
              </a:ln>
            </c:spPr>
            <c:txPr>
              <a:bodyPr/>
              <a:lstStyle/>
              <a:p>
                <a:pPr>
                  <a:defRPr sz="119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Лист1!$B$75:$B$77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Лист1!$C$75:$C$77</c:f>
              <c:numCache>
                <c:formatCode>#,##0.0</c:formatCode>
                <c:ptCount val="3"/>
                <c:pt idx="0">
                  <c:v>6.2897280559086983</c:v>
                </c:pt>
                <c:pt idx="1">
                  <c:v>6.1374267992653921</c:v>
                </c:pt>
                <c:pt idx="2">
                  <c:v>6.0847160671957079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130"/>
        <c:shape val="cylinder"/>
        <c:axId val="186510848"/>
        <c:axId val="165672000"/>
        <c:axId val="0"/>
      </c:bar3DChart>
      <c:catAx>
        <c:axId val="1865108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9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5672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5672000"/>
        <c:scaling>
          <c:orientation val="minMax"/>
          <c:max val="7"/>
          <c:min val="0"/>
        </c:scaling>
        <c:delete val="0"/>
        <c:axPos val="b"/>
        <c:majorGridlines>
          <c:spPr>
            <a:ln w="3173">
              <a:solidFill>
                <a:srgbClr val="000000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9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6510848"/>
        <c:crosses val="autoZero"/>
        <c:crossBetween val="between"/>
        <c:majorUnit val="1"/>
      </c:valAx>
      <c:spPr>
        <a:noFill/>
        <a:ln w="25381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EBFA"/>
        </a:gs>
        <a:gs pos="15000">
          <a:srgbClr val="C4D6EB"/>
        </a:gs>
        <a:gs pos="30001">
          <a:srgbClr val="85C2FF"/>
        </a:gs>
        <a:gs pos="50000">
          <a:srgbClr val="5E9EFF"/>
        </a:gs>
        <a:gs pos="70000">
          <a:srgbClr val="85C2FF"/>
        </a:gs>
        <a:gs pos="85000">
          <a:srgbClr val="C4D6EB"/>
        </a:gs>
        <a:gs pos="100000">
          <a:srgbClr val="FFEBFA"/>
        </a:gs>
      </a:gsLst>
      <a:lin ang="5400000" scaled="1"/>
    </a:gradFill>
    <a:ln w="25381">
      <a:pattFill prst="pct75">
        <a:fgClr>
          <a:srgbClr val="000000"/>
        </a:fgClr>
        <a:bgClr>
          <a:srgbClr val="FFFFFF"/>
        </a:bgClr>
      </a:pattFill>
      <a:prstDash val="solid"/>
    </a:ln>
  </c:spPr>
  <c:txPr>
    <a:bodyPr/>
    <a:lstStyle/>
    <a:p>
      <a:pPr>
        <a:defRPr sz="799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45"/>
      <c:rotY val="20"/>
      <c:depthPercent val="150"/>
      <c:rAngAx val="1"/>
    </c:view3D>
    <c:floor>
      <c:thickness val="0"/>
      <c:spPr>
        <a:solidFill>
          <a:srgbClr val="666699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blipFill dpi="0" rotWithShape="0">
          <a:blip xmlns:r="http://schemas.openxmlformats.org/officeDocument/2006/relationships" r:embed="rId2"/>
          <a:srcRect/>
          <a:tile tx="0" ty="0" sx="100000" sy="100000" flip="none" algn="tl"/>
        </a:blipFill>
        <a:ln w="12700">
          <a:solidFill>
            <a:srgbClr val="000000"/>
          </a:solidFill>
          <a:prstDash val="solid"/>
        </a:ln>
      </c:spPr>
    </c:sideWall>
    <c:backWall>
      <c:thickness val="0"/>
      <c:spPr>
        <a:blipFill dpi="0" rotWithShape="0">
          <a:blip xmlns:r="http://schemas.openxmlformats.org/officeDocument/2006/relationships" r:embed="rId2"/>
          <a:srcRect/>
          <a:tile tx="0" ty="0" sx="100000" sy="100000" flip="none" algn="tl"/>
        </a:blipFill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718779802398178"/>
          <c:y val="0.24675428991768941"/>
          <c:w val="0.87239805195630893"/>
          <c:h val="0.62770828136956092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8792F9"/>
              </a:solidFill>
            </c:spPr>
          </c:dPt>
          <c:dPt>
            <c:idx val="1"/>
            <c:invertIfNegative val="0"/>
            <c:bubble3D val="0"/>
            <c:spPr>
              <a:solidFill>
                <a:srgbClr val="8792F9"/>
              </a:solidFill>
            </c:spPr>
          </c:dPt>
          <c:dPt>
            <c:idx val="2"/>
            <c:invertIfNegative val="0"/>
            <c:bubble3D val="0"/>
            <c:spPr>
              <a:solidFill>
                <a:srgbClr val="8792F9"/>
              </a:solidFill>
            </c:spPr>
          </c:dPt>
          <c:cat>
            <c:strRef>
              <c:f>Лист1!$B$61:$B$63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Лист1!$C$61:$C$63</c:f>
              <c:numCache>
                <c:formatCode>General</c:formatCode>
                <c:ptCount val="3"/>
                <c:pt idx="0" formatCode="0.00">
                  <c:v>442.8</c:v>
                </c:pt>
                <c:pt idx="1">
                  <c:v>442.8</c:v>
                </c:pt>
                <c:pt idx="2" formatCode="0.00">
                  <c:v>442.8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gapDepth val="130"/>
        <c:shape val="box"/>
        <c:axId val="186835968"/>
        <c:axId val="189006400"/>
        <c:axId val="0"/>
      </c:bar3DChart>
      <c:catAx>
        <c:axId val="186835968"/>
        <c:scaling>
          <c:orientation val="minMax"/>
        </c:scaling>
        <c:delete val="0"/>
        <c:axPos val="b"/>
        <c:numFmt formatCode="0.00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9006400"/>
        <c:crosses val="autoZero"/>
        <c:auto val="1"/>
        <c:lblAlgn val="ctr"/>
        <c:lblOffset val="100"/>
        <c:noMultiLvlLbl val="0"/>
      </c:catAx>
      <c:valAx>
        <c:axId val="189006400"/>
        <c:scaling>
          <c:orientation val="minMax"/>
          <c:max val="45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6835968"/>
        <c:crosses val="autoZero"/>
        <c:crossBetween val="between"/>
        <c:majorUnit val="1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CCFF"/>
        </a:gs>
        <a:gs pos="100000">
          <a:srgbClr val="CCFFFF"/>
        </a:gs>
      </a:gsLst>
      <a:path path="rect">
        <a:fillToRect r="100000" b="100000"/>
      </a:path>
    </a:gradFill>
    <a:ln w="25400">
      <a:pattFill prst="pct75">
        <a:fgClr>
          <a:srgbClr val="000000"/>
        </a:fgClr>
        <a:bgClr>
          <a:srgbClr val="FFFFFF"/>
        </a:bgClr>
      </a:patt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3">
    <c:autoUpdate val="0"/>
  </c:externalData>
  <c:userShapes r:id="rId4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0.04918</cdr:x>
      <cdr:y>0.02326</cdr:y>
    </cdr:from>
    <cdr:to>
      <cdr:x>0.97506</cdr:x>
      <cdr:y>0.23256</cdr:y>
    </cdr:to>
    <cdr:sp macro="" textlink="">
      <cdr:nvSpPr>
        <cdr:cNvPr id="3686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6023" y="72009"/>
          <a:ext cx="4066916" cy="6480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Доля расходов бюджета поселения на обеспечение деятельности органов местного самоуправления в общем объеме расходов, %</a:t>
          </a:r>
        </a:p>
      </cdr:txBody>
    </cdr:sp>
  </cdr:relSizeAnchor>
  <cdr:relSizeAnchor xmlns:cdr="http://schemas.openxmlformats.org/drawingml/2006/chartDrawing">
    <cdr:from>
      <cdr:x>0.05752</cdr:x>
      <cdr:y>0.89257</cdr:y>
    </cdr:from>
    <cdr:to>
      <cdr:x>0.14981</cdr:x>
      <cdr:y>0.97543</cdr:y>
    </cdr:to>
    <cdr:sp macro="" textlink="">
      <cdr:nvSpPr>
        <cdr:cNvPr id="3686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4649" y="1899060"/>
          <a:ext cx="339338" cy="176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9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0.01176</cdr:x>
      <cdr:y>0.02</cdr:y>
    </cdr:from>
    <cdr:to>
      <cdr:x>0.9399</cdr:x>
      <cdr:y>0.27512</cdr:y>
    </cdr:to>
    <cdr:sp macro="" textlink="">
      <cdr:nvSpPr>
        <cdr:cNvPr id="6144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3757208" cy="6075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Доля расходов бюджета поселения на обеспечение деятельности органов местного самоуправления в общем объеме доходов, %</a:t>
          </a:r>
        </a:p>
      </cdr:txBody>
    </cdr:sp>
  </cdr:relSizeAnchor>
  <cdr:relSizeAnchor xmlns:cdr="http://schemas.openxmlformats.org/drawingml/2006/chartDrawing">
    <cdr:from>
      <cdr:x>0.05668</cdr:x>
      <cdr:y>0.89432</cdr:y>
    </cdr:from>
    <cdr:to>
      <cdr:x>0.1492</cdr:x>
      <cdr:y>0.97784</cdr:y>
    </cdr:to>
    <cdr:sp macro="" textlink="">
      <cdr:nvSpPr>
        <cdr:cNvPr id="6144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2632" y="2132775"/>
          <a:ext cx="374535" cy="1988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0.02735</cdr:x>
      <cdr:y>0.02155</cdr:y>
    </cdr:from>
    <cdr:to>
      <cdr:x>0.95292</cdr:x>
      <cdr:y>0.27704</cdr:y>
    </cdr:to>
    <cdr:sp macro="" textlink="">
      <cdr:nvSpPr>
        <cdr:cNvPr id="409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3485" y="50800"/>
          <a:ext cx="3394174" cy="564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Расходы бюджета поселения на содержание органов местного самоуправления в расчете на 1 единицу штатной численности, тыс.рублей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842" cy="339883"/>
          </a:xfrm>
          <a:prstGeom prst="rect">
            <a:avLst/>
          </a:prstGeom>
        </p:spPr>
        <p:txBody>
          <a:bodyPr vert="horz" lIns="90731" tIns="45365" rIns="90731" bIns="453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3125" y="0"/>
            <a:ext cx="4278842" cy="339883"/>
          </a:xfrm>
          <a:prstGeom prst="rect">
            <a:avLst/>
          </a:prstGeom>
        </p:spPr>
        <p:txBody>
          <a:bodyPr vert="horz" lIns="90731" tIns="45365" rIns="90731" bIns="45365" rtlCol="0"/>
          <a:lstStyle>
            <a:lvl1pPr algn="r">
              <a:defRPr sz="1200"/>
            </a:lvl1pPr>
          </a:lstStyle>
          <a:p>
            <a:fld id="{686DC63D-0F9B-4F1B-8480-DACBE5C1CE26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4"/>
            <a:ext cx="4278842" cy="339883"/>
          </a:xfrm>
          <a:prstGeom prst="rect">
            <a:avLst/>
          </a:prstGeom>
        </p:spPr>
        <p:txBody>
          <a:bodyPr vert="horz" lIns="90731" tIns="45365" rIns="90731" bIns="453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3125" y="6456614"/>
            <a:ext cx="4278842" cy="339883"/>
          </a:xfrm>
          <a:prstGeom prst="rect">
            <a:avLst/>
          </a:prstGeom>
        </p:spPr>
        <p:txBody>
          <a:bodyPr vert="horz" lIns="90731" tIns="45365" rIns="90731" bIns="45365" rtlCol="0" anchor="b"/>
          <a:lstStyle>
            <a:lvl1pPr algn="r">
              <a:defRPr sz="1200"/>
            </a:lvl1pPr>
          </a:lstStyle>
          <a:p>
            <a:fld id="{985DED01-D604-45B6-91BF-243458E7D9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710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C2EA082C-9975-4FD4-B93B-DE7614F961DF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1A0F6-98FA-420C-BC36-E6AEE196005A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B5A5D-89D5-460F-8954-4AD0FD7D415D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6964" y="274638"/>
            <a:ext cx="823007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6964" y="1600200"/>
            <a:ext cx="4038349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7107" y="1600200"/>
            <a:ext cx="403993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6964" y="3938589"/>
            <a:ext cx="4038349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7107" y="3938589"/>
            <a:ext cx="403993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7EB3C-7539-431D-8350-152298BA7D08}" type="slidenum">
              <a:rPr lang="ru-RU" alt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1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3C7DD-A556-4549-8D24-A3D6BCC43A0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15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ABD00-2A69-4873-9A78-0AEDDE2DD11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3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9CAFC-F5DB-4070-A87B-66AAF8CF65B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6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6DAB063-2404-4DB3-90D7-AD89B50F7F13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43CCE-B62F-4508-A62B-E194FA43656C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4B947-4A57-4B11-A2B2-E59D891D661C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E40160AE-E49A-478F-B8F8-72BDF882EDA3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E1278-CB74-4796-A6A2-0C1A62B59FDF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C3A46-1B6B-4A4C-A30C-511E664E4462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E9B0B-DCCC-4BFC-BC93-7244B2DB647C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3341F-6C3A-4C8A-8654-8D90A13D3460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CB2D30-EC87-4577-B074-9E93AB902203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Microsoft_Excel_97-2003_Worksheet1.xls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emf"/><Relationship Id="rId11" Type="http://schemas.openxmlformats.org/officeDocument/2006/relationships/oleObject" Target="../embeddings/Microsoft_Excel_97-2003_Worksheet2.xls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7" Type="http://schemas.openxmlformats.org/officeDocument/2006/relationships/chart" Target="../charts/chart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927350" y="404813"/>
            <a:ext cx="3471863" cy="181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altLang="ru-RU" sz="2000" b="1" i="1" dirty="0">
                <a:solidFill>
                  <a:srgbClr val="ACCBF9">
                    <a:lumMod val="25000"/>
                  </a:srgbClr>
                </a:solidFill>
                <a:latin typeface="Times New Roman" pitchFamily="18" charset="0"/>
              </a:rPr>
              <a:t>Муниципальное образование</a:t>
            </a:r>
            <a:r>
              <a:rPr lang="ru-RU" altLang="ru-RU" sz="2400" b="1" i="1" dirty="0">
                <a:solidFill>
                  <a:srgbClr val="ACCBF9">
                    <a:lumMod val="25000"/>
                  </a:srgbClr>
                </a:solidFill>
                <a:latin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i="1" dirty="0" err="1">
                <a:solidFill>
                  <a:srgbClr val="ACCBF9">
                    <a:lumMod val="25000"/>
                  </a:srgbClr>
                </a:solidFill>
                <a:latin typeface="Times New Roman" pitchFamily="18" charset="0"/>
              </a:rPr>
              <a:t>Ковардицкое</a:t>
            </a:r>
            <a:r>
              <a:rPr lang="ru-RU" altLang="ru-RU" sz="2400" b="1" i="1" dirty="0">
                <a:solidFill>
                  <a:srgbClr val="ACCBF9">
                    <a:lumMod val="25000"/>
                  </a:srgbClr>
                </a:solidFill>
                <a:latin typeface="Times New Roman" pitchFamily="18" charset="0"/>
              </a:rPr>
              <a:t> сельское поселение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i="1" dirty="0">
                <a:solidFill>
                  <a:srgbClr val="ACCBF9">
                    <a:lumMod val="25000"/>
                  </a:srgbClr>
                </a:solidFill>
                <a:latin typeface="Times New Roman" pitchFamily="18" charset="0"/>
              </a:rPr>
              <a:t>Муромского района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i="1" dirty="0">
                <a:solidFill>
                  <a:srgbClr val="ACCBF9">
                    <a:lumMod val="25000"/>
                  </a:srgbClr>
                </a:solidFill>
                <a:latin typeface="Times New Roman" pitchFamily="18" charset="0"/>
              </a:rPr>
              <a:t>Владимирской области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684213" y="3573463"/>
            <a:ext cx="7772400" cy="792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800" b="1" i="1" dirty="0" smtClean="0">
                <a:solidFill>
                  <a:srgbClr val="ACCBF9">
                    <a:lumMod val="25000"/>
                  </a:srgbClr>
                </a:solidFill>
              </a:rPr>
              <a:t>Брошюра</a:t>
            </a:r>
            <a:br>
              <a:rPr lang="ru-RU" altLang="ru-RU" sz="2800" b="1" i="1" dirty="0" smtClean="0">
                <a:solidFill>
                  <a:srgbClr val="ACCBF9">
                    <a:lumMod val="25000"/>
                  </a:srgbClr>
                </a:solidFill>
              </a:rPr>
            </a:br>
            <a:r>
              <a:rPr lang="ru-RU" altLang="ru-RU" sz="3600" b="1" i="1" dirty="0" smtClean="0">
                <a:solidFill>
                  <a:srgbClr val="ACCBF9">
                    <a:lumMod val="25000"/>
                  </a:srgbClr>
                </a:solidFill>
              </a:rPr>
              <a:t>«БЮДЖЕТ</a:t>
            </a:r>
            <a:r>
              <a:rPr lang="ru-RU" altLang="ru-RU" sz="3600" i="1" dirty="0" smtClean="0">
                <a:solidFill>
                  <a:srgbClr val="ACCBF9">
                    <a:lumMod val="25000"/>
                  </a:srgbClr>
                </a:solidFill>
              </a:rPr>
              <a:t> </a:t>
            </a:r>
            <a:r>
              <a:rPr lang="ru-RU" altLang="ru-RU" sz="3600" b="1" i="1" dirty="0" smtClean="0">
                <a:solidFill>
                  <a:srgbClr val="ACCBF9">
                    <a:lumMod val="25000"/>
                  </a:srgbClr>
                </a:solidFill>
              </a:rPr>
              <a:t>ДЛЯ ГРАЖДАН»</a:t>
            </a:r>
            <a:br>
              <a:rPr lang="ru-RU" altLang="ru-RU" sz="3600" b="1" i="1" dirty="0" smtClean="0">
                <a:solidFill>
                  <a:srgbClr val="ACCBF9">
                    <a:lumMod val="25000"/>
                  </a:srgbClr>
                </a:solidFill>
              </a:rPr>
            </a:br>
            <a:r>
              <a:rPr lang="ru-RU" altLang="ru-RU" sz="1800" b="1" i="1" dirty="0" smtClean="0">
                <a:solidFill>
                  <a:srgbClr val="ACCBF9">
                    <a:lumMod val="25000"/>
                  </a:srgbClr>
                </a:solidFill>
              </a:rPr>
              <a:t>к решению Совета народных депутатов Ковардицкого сельского поселения Муромского района от 17.12.2015 №74 «О бюджете Ковардицкого сельского поселения на 2016 </a:t>
            </a:r>
            <a:br>
              <a:rPr lang="ru-RU" altLang="ru-RU" sz="1800" b="1" i="1" dirty="0" smtClean="0">
                <a:solidFill>
                  <a:srgbClr val="ACCBF9">
                    <a:lumMod val="25000"/>
                  </a:srgbClr>
                </a:solidFill>
              </a:rPr>
            </a:br>
            <a:r>
              <a:rPr lang="ru-RU" altLang="ru-RU" sz="1800" b="1" i="1" dirty="0" smtClean="0">
                <a:solidFill>
                  <a:srgbClr val="ACCBF9">
                    <a:lumMod val="25000"/>
                  </a:srgbClr>
                </a:solidFill>
              </a:rPr>
              <a:t>год и на плановый период 2017 и 2018 годов»</a:t>
            </a:r>
            <a:br>
              <a:rPr lang="ru-RU" altLang="ru-RU" sz="1800" b="1" i="1" dirty="0" smtClean="0">
                <a:solidFill>
                  <a:srgbClr val="ACCBF9">
                    <a:lumMod val="25000"/>
                  </a:srgbClr>
                </a:solidFill>
              </a:rPr>
            </a:br>
            <a:endParaRPr lang="ru-RU" altLang="ru-RU" sz="4400" b="1" i="1" dirty="0" smtClean="0">
              <a:solidFill>
                <a:srgbClr val="ACCBF9">
                  <a:lumMod val="25000"/>
                </a:srgbClr>
              </a:solidFill>
            </a:endParaRPr>
          </a:p>
        </p:txBody>
      </p:sp>
      <p:pic>
        <p:nvPicPr>
          <p:cNvPr id="19460" name="Picture 12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73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4779963"/>
            <a:ext cx="3052763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0"/>
            <a:ext cx="2703512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292735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1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200" y="115888"/>
            <a:ext cx="82296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800" b="1" kern="0" dirty="0" smtClean="0">
                <a:solidFill>
                  <a:srgbClr val="242852"/>
                </a:solidFill>
                <a:latin typeface="Times New Roman" pitchFamily="18" charset="0"/>
                <a:cs typeface="Times New Roman" pitchFamily="18" charset="0"/>
              </a:rPr>
              <a:t>Уровень долговой нагрузки на бюджет Ковардицкого сельского поселения, в том числе с отражением структуры долга Ковардицкого сельского поселения по видам долговых обязательств в 2016-2018 годах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8497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718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Text Box 247"/>
          <p:cNvSpPr txBox="1">
            <a:spLocks noChangeArrowheads="1"/>
          </p:cNvSpPr>
          <p:nvPr/>
        </p:nvSpPr>
        <p:spPr bwMode="auto">
          <a:xfrm>
            <a:off x="323850" y="1700213"/>
            <a:ext cx="8713788" cy="3846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180975"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1179513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5875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995488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403475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8606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33178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7750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42322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Основная цель бюджетной политики сельского поселения: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Основная цель на новый бюджетный цикл – это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преемственности реализуемых целей и задач проводимой бюджетной политики в предыдущий период, актуализированных с учетом современных условий и перспектив развития экономики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Ковардицкого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1" u="sng" dirty="0" smtClean="0">
                <a:solidFill>
                  <a:prstClr val="black"/>
                </a:solidFill>
                <a:latin typeface="Times New Roman" pitchFamily="18" charset="0"/>
              </a:rPr>
              <a:t>Основные задачи бюджетной политики поселения: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1.Обеспечение </a:t>
            </a: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сбалансированности и устойчивости бюджета </a:t>
            </a:r>
            <a:r>
              <a:rPr lang="ru-RU" altLang="ru-RU" sz="1600" dirty="0" err="1" smtClean="0">
                <a:solidFill>
                  <a:prstClr val="black"/>
                </a:solidFill>
                <a:latin typeface="Times New Roman" pitchFamily="18" charset="0"/>
              </a:rPr>
              <a:t>Ковардицкого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 сельского поселения.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2. Развитие программно-целевых методов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управления.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3. Повышение качества предоставляемых населению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муниципальных услуг.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4. Развитие доходного потенциала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бюджета </a:t>
            </a:r>
            <a:r>
              <a:rPr lang="ru-RU" altLang="ru-RU" sz="1600" dirty="0" err="1" smtClean="0">
                <a:solidFill>
                  <a:prstClr val="black"/>
                </a:solidFill>
                <a:latin typeface="Times New Roman" pitchFamily="18" charset="0"/>
              </a:rPr>
              <a:t>Ковардицкого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 сельского поселения.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5. Совершенствование межбюджетных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отношений.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6. Повышение прозрачности бюджета </a:t>
            </a:r>
            <a:r>
              <a:rPr lang="ru-RU" altLang="ru-RU" sz="1600" dirty="0" err="1" smtClean="0">
                <a:solidFill>
                  <a:prstClr val="black"/>
                </a:solidFill>
                <a:latin typeface="Times New Roman" pitchFamily="18" charset="0"/>
              </a:rPr>
              <a:t>Ковардицкого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 сельского поселения и бюджетного процесса.</a:t>
            </a:r>
          </a:p>
        </p:txBody>
      </p:sp>
      <p:sp>
        <p:nvSpPr>
          <p:cNvPr id="2" name="Скругленный прямоугольник 6"/>
          <p:cNvSpPr/>
          <p:nvPr/>
        </p:nvSpPr>
        <p:spPr>
          <a:xfrm>
            <a:off x="582689" y="416076"/>
            <a:ext cx="8378111" cy="985527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Ковардицкого сельского поселения от 27.08.2015 № 473 определены основные задачи бюджетной политики сельского поселения на 2016 год и плановый период 2017 и 2018 годов:</a:t>
            </a:r>
          </a:p>
        </p:txBody>
      </p:sp>
    </p:spTree>
    <p:extLst>
      <p:ext uri="{BB962C8B-B14F-4D97-AF65-F5344CB8AC3E}">
        <p14:creationId xmlns:p14="http://schemas.microsoft.com/office/powerpoint/2010/main" val="19611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55"/>
          <p:cNvSpPr>
            <a:spLocks noGrp="1" noChangeArrowheads="1"/>
          </p:cNvSpPr>
          <p:nvPr>
            <p:ph type="ctrTitle"/>
          </p:nvPr>
        </p:nvSpPr>
        <p:spPr>
          <a:xfrm>
            <a:off x="539750" y="260350"/>
            <a:ext cx="7772400" cy="288925"/>
          </a:xfrm>
        </p:spPr>
        <p:txBody>
          <a:bodyPr anchor="b">
            <a:normAutofit fontScale="90000"/>
          </a:bodyPr>
          <a:lstStyle/>
          <a:p>
            <a:pPr algn="ctr" eaLnBrk="1" hangingPunct="1">
              <a:defRPr/>
            </a:pPr>
            <a:r>
              <a:rPr lang="ru-RU" sz="1800" i="1" u="sng" dirty="0" smtClean="0"/>
              <a:t>Доходы бюджета Ковардицкого сельского поселения</a:t>
            </a:r>
          </a:p>
        </p:txBody>
      </p:sp>
      <p:sp>
        <p:nvSpPr>
          <p:cNvPr id="2056" name="Rectangle 56"/>
          <p:cNvSpPr>
            <a:spLocks noChangeArrowheads="1"/>
          </p:cNvSpPr>
          <p:nvPr/>
        </p:nvSpPr>
        <p:spPr bwMode="auto">
          <a:xfrm>
            <a:off x="714375" y="571500"/>
            <a:ext cx="8135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smtClean="0">
                <a:solidFill>
                  <a:srgbClr val="000000"/>
                </a:solidFill>
                <a:latin typeface="Times New Roman" pitchFamily="18" charset="0"/>
              </a:rPr>
              <a:t>Доходы бюджета поселения сформированы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 Российской Федерации).</a:t>
            </a:r>
          </a:p>
        </p:txBody>
      </p:sp>
      <p:sp>
        <p:nvSpPr>
          <p:cNvPr id="2057" name="Rectangle 57"/>
          <p:cNvSpPr>
            <a:spLocks noChangeArrowheads="1"/>
          </p:cNvSpPr>
          <p:nvPr/>
        </p:nvSpPr>
        <p:spPr bwMode="auto">
          <a:xfrm>
            <a:off x="785813" y="1357313"/>
            <a:ext cx="77724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smtClean="0">
                <a:solidFill>
                  <a:srgbClr val="000000"/>
                </a:solidFill>
              </a:rPr>
              <a:t>Структура доходов бюджета Ковардицкого сельского поселения</a:t>
            </a:r>
          </a:p>
        </p:txBody>
      </p:sp>
      <p:sp>
        <p:nvSpPr>
          <p:cNvPr id="2058" name="Rectangle 58"/>
          <p:cNvSpPr>
            <a:spLocks noChangeArrowheads="1"/>
          </p:cNvSpPr>
          <p:nvPr/>
        </p:nvSpPr>
        <p:spPr bwMode="auto">
          <a:xfrm>
            <a:off x="611188" y="1700213"/>
            <a:ext cx="8137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3333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333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333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333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333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prstClr val="black"/>
                </a:solidFill>
              </a:rPr>
              <a:t>   </a:t>
            </a:r>
            <a:r>
              <a:rPr lang="ru-RU" altLang="ru-RU" sz="1200" b="1" smtClean="0">
                <a:solidFill>
                  <a:srgbClr val="000000"/>
                </a:solidFill>
              </a:rPr>
              <a:t>  Налоговые доходы                     Неналоговые доходы                   Безвозмездные поступления</a:t>
            </a:r>
            <a:endParaRPr lang="ru-RU" altLang="ru-RU" sz="1200" smtClean="0">
              <a:solidFill>
                <a:srgbClr val="000000"/>
              </a:solidFill>
            </a:endParaRPr>
          </a:p>
        </p:txBody>
      </p:sp>
      <p:sp>
        <p:nvSpPr>
          <p:cNvPr id="2059" name="AutoShape 59"/>
          <p:cNvSpPr>
            <a:spLocks noChangeArrowheads="1"/>
          </p:cNvSpPr>
          <p:nvPr/>
        </p:nvSpPr>
        <p:spPr bwMode="auto">
          <a:xfrm>
            <a:off x="539750" y="1700213"/>
            <a:ext cx="215900" cy="215900"/>
          </a:xfrm>
          <a:prstGeom prst="flowChartProcess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060" name="AutoShape 60"/>
          <p:cNvSpPr>
            <a:spLocks noChangeArrowheads="1"/>
          </p:cNvSpPr>
          <p:nvPr/>
        </p:nvSpPr>
        <p:spPr bwMode="auto">
          <a:xfrm>
            <a:off x="2916238" y="1700213"/>
            <a:ext cx="287337" cy="215900"/>
          </a:xfrm>
          <a:prstGeom prst="flowChartProcess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061" name="AutoShape 61"/>
          <p:cNvSpPr>
            <a:spLocks noChangeArrowheads="1"/>
          </p:cNvSpPr>
          <p:nvPr/>
        </p:nvSpPr>
        <p:spPr bwMode="auto">
          <a:xfrm>
            <a:off x="5435600" y="1700213"/>
            <a:ext cx="288925" cy="215900"/>
          </a:xfrm>
          <a:prstGeom prst="flowChartProcess">
            <a:avLst/>
          </a:prstGeom>
          <a:solidFill>
            <a:srgbClr val="FFFF99">
              <a:alpha val="8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 </a:t>
            </a:r>
          </a:p>
        </p:txBody>
      </p:sp>
      <p:graphicFrame>
        <p:nvGraphicFramePr>
          <p:cNvPr id="2050" name="Object 63"/>
          <p:cNvGraphicFramePr>
            <a:graphicFrameLocks noChangeAspect="1"/>
          </p:cNvGraphicFramePr>
          <p:nvPr/>
        </p:nvGraphicFramePr>
        <p:xfrm>
          <a:off x="4933950" y="1998663"/>
          <a:ext cx="2562225" cy="15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" name="Диаграмма" r:id="rId3" imgW="2438400" imgH="1466850" progId="Excel.Sheet.8">
                  <p:embed/>
                </p:oleObj>
              </mc:Choice>
              <mc:Fallback>
                <p:oleObj name="Диаграмма" r:id="rId3" imgW="2438400" imgH="1466850" progId="Excel.Sheet.8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950" y="1998663"/>
                        <a:ext cx="2562225" cy="154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Oval 64"/>
          <p:cNvSpPr>
            <a:spLocks noChangeArrowheads="1"/>
          </p:cNvSpPr>
          <p:nvPr/>
        </p:nvSpPr>
        <p:spPr bwMode="auto">
          <a:xfrm>
            <a:off x="1476375" y="3429000"/>
            <a:ext cx="1828800" cy="5715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2014 год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Всего: 41406,1</a:t>
            </a:r>
            <a:endParaRPr lang="ru-RU" altLang="ru-RU" sz="900" smtClean="0">
              <a:solidFill>
                <a:prstClr val="black"/>
              </a:solidFill>
            </a:endParaRPr>
          </a:p>
        </p:txBody>
      </p:sp>
      <p:sp>
        <p:nvSpPr>
          <p:cNvPr id="2063" name="Oval 65"/>
          <p:cNvSpPr>
            <a:spLocks noChangeArrowheads="1"/>
          </p:cNvSpPr>
          <p:nvPr/>
        </p:nvSpPr>
        <p:spPr bwMode="auto">
          <a:xfrm>
            <a:off x="5292725" y="3429000"/>
            <a:ext cx="1800225" cy="5715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2015 год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Всего: 26085,9</a:t>
            </a:r>
            <a:endParaRPr lang="ru-RU" altLang="ru-RU" sz="900" smtClean="0">
              <a:solidFill>
                <a:srgbClr val="000000"/>
              </a:solidFill>
            </a:endParaRPr>
          </a:p>
        </p:txBody>
      </p:sp>
      <p:graphicFrame>
        <p:nvGraphicFramePr>
          <p:cNvPr id="2051" name="Object 66"/>
          <p:cNvGraphicFramePr>
            <a:graphicFrameLocks noChangeAspect="1"/>
          </p:cNvGraphicFramePr>
          <p:nvPr/>
        </p:nvGraphicFramePr>
        <p:xfrm>
          <a:off x="536575" y="4148138"/>
          <a:ext cx="2357438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" name="Диаграмма" r:id="rId5" imgW="2362200" imgH="1524000" progId="MSGraph.Chart.8">
                  <p:embed/>
                </p:oleObj>
              </mc:Choice>
              <mc:Fallback>
                <p:oleObj name="Диаграмма" r:id="rId5" imgW="2362200" imgH="1524000" progId="MSGraph.Chart.8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4148138"/>
                        <a:ext cx="2357438" cy="152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7"/>
          <p:cNvGraphicFramePr>
            <a:graphicFrameLocks noChangeAspect="1"/>
          </p:cNvGraphicFramePr>
          <p:nvPr/>
        </p:nvGraphicFramePr>
        <p:xfrm>
          <a:off x="3492500" y="4221163"/>
          <a:ext cx="2362200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" name="Диаграмма" r:id="rId7" imgW="2362200" imgH="1447800" progId="MSGraph.Chart.8">
                  <p:embed/>
                </p:oleObj>
              </mc:Choice>
              <mc:Fallback>
                <p:oleObj name="Диаграмма" r:id="rId7" imgW="2362200" imgH="1447800" progId="MSGraph.Chart.8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221163"/>
                        <a:ext cx="2362200" cy="144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68"/>
          <p:cNvGraphicFramePr>
            <a:graphicFrameLocks noChangeAspect="1"/>
          </p:cNvGraphicFramePr>
          <p:nvPr/>
        </p:nvGraphicFramePr>
        <p:xfrm>
          <a:off x="6372225" y="4176713"/>
          <a:ext cx="2357438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" name="Диаграмма" r:id="rId9" imgW="2362200" imgH="1495425" progId="MSGraph.Chart.8">
                  <p:embed/>
                </p:oleObj>
              </mc:Choice>
              <mc:Fallback>
                <p:oleObj name="Диаграмма" r:id="rId9" imgW="2362200" imgH="1495425" progId="MSGraph.Chart.8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176713"/>
                        <a:ext cx="2357438" cy="149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Oval 69"/>
          <p:cNvSpPr>
            <a:spLocks noChangeArrowheads="1"/>
          </p:cNvSpPr>
          <p:nvPr/>
        </p:nvSpPr>
        <p:spPr bwMode="auto">
          <a:xfrm>
            <a:off x="684213" y="5661025"/>
            <a:ext cx="1943100" cy="5715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2016 год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Всего:28160,2</a:t>
            </a:r>
            <a:endParaRPr lang="ru-RU" altLang="ru-RU" sz="900" smtClean="0">
              <a:solidFill>
                <a:srgbClr val="000000"/>
              </a:solidFill>
            </a:endParaRPr>
          </a:p>
        </p:txBody>
      </p:sp>
      <p:sp>
        <p:nvSpPr>
          <p:cNvPr id="2065" name="Oval 70"/>
          <p:cNvSpPr>
            <a:spLocks noChangeArrowheads="1"/>
          </p:cNvSpPr>
          <p:nvPr/>
        </p:nvSpPr>
        <p:spPr bwMode="auto">
          <a:xfrm>
            <a:off x="3708400" y="5661025"/>
            <a:ext cx="1871663" cy="5715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2017 год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Всего:28859,0</a:t>
            </a:r>
            <a:endParaRPr lang="ru-RU" altLang="ru-RU" sz="900" smtClean="0">
              <a:solidFill>
                <a:srgbClr val="000000"/>
              </a:solidFill>
            </a:endParaRPr>
          </a:p>
        </p:txBody>
      </p:sp>
      <p:sp>
        <p:nvSpPr>
          <p:cNvPr id="2066" name="Oval 71"/>
          <p:cNvSpPr>
            <a:spLocks noChangeArrowheads="1"/>
          </p:cNvSpPr>
          <p:nvPr/>
        </p:nvSpPr>
        <p:spPr bwMode="auto">
          <a:xfrm>
            <a:off x="6588125" y="5661025"/>
            <a:ext cx="1871663" cy="5715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2018 год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Всего:29109,0</a:t>
            </a:r>
            <a:endParaRPr lang="ru-RU" altLang="ru-RU" sz="900" smtClean="0">
              <a:solidFill>
                <a:srgbClr val="000000"/>
              </a:solidFill>
            </a:endParaRPr>
          </a:p>
        </p:txBody>
      </p:sp>
      <p:graphicFrame>
        <p:nvGraphicFramePr>
          <p:cNvPr id="2054" name="Object 20"/>
          <p:cNvGraphicFramePr>
            <a:graphicFrameLocks noChangeAspect="1"/>
          </p:cNvGraphicFramePr>
          <p:nvPr/>
        </p:nvGraphicFramePr>
        <p:xfrm>
          <a:off x="1184275" y="2130425"/>
          <a:ext cx="254635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" name="Диаграмма" r:id="rId11" imgW="2524125" imgH="1628775" progId="Excel.Sheet.8">
                  <p:embed/>
                </p:oleObj>
              </mc:Choice>
              <mc:Fallback>
                <p:oleObj name="Диаграмма" r:id="rId11" imgW="2524125" imgH="1628775" progId="Excel.Sheet.8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275" y="2130425"/>
                        <a:ext cx="2546350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1010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476250"/>
            <a:ext cx="7772400" cy="2905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600" smtClean="0">
                <a:latin typeface="Times New Roman" pitchFamily="18" charset="0"/>
              </a:rPr>
              <a:t>Налоговые и неналоговые доходы бюджета сельского поселения</a:t>
            </a:r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971550" y="765175"/>
            <a:ext cx="2447925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</a:rPr>
              <a:t>Налоги, уплачиваемые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</a:rPr>
              <a:t>гражданами</a:t>
            </a:r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6227763" y="836613"/>
            <a:ext cx="2447925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</a:rPr>
              <a:t>Налоги, уплачиваемые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</a:rPr>
              <a:t> организациями и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</a:rPr>
              <a:t>предпринимателями</a:t>
            </a:r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 rot="5400000">
            <a:off x="5543551" y="585787"/>
            <a:ext cx="360362" cy="862013"/>
          </a:xfrm>
          <a:prstGeom prst="curvedRightArrow">
            <a:avLst>
              <a:gd name="adj1" fmla="val 47842"/>
              <a:gd name="adj2" fmla="val 9568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 rot="-5051342">
            <a:off x="3743325" y="501650"/>
            <a:ext cx="288925" cy="936625"/>
          </a:xfrm>
          <a:prstGeom prst="curvedLeftArrow">
            <a:avLst>
              <a:gd name="adj1" fmla="val 64835"/>
              <a:gd name="adj2" fmla="val 12967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>
            <a:off x="755650" y="1484313"/>
            <a:ext cx="2387600" cy="936625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1214438" y="1628775"/>
            <a:ext cx="17002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Налог на доходы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Физических лиц –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1298,0 тыс. рублей</a:t>
            </a:r>
          </a:p>
        </p:txBody>
      </p:sp>
      <p:sp>
        <p:nvSpPr>
          <p:cNvPr id="3082" name="AutoShape 9"/>
          <p:cNvSpPr>
            <a:spLocks noChangeArrowheads="1"/>
          </p:cNvSpPr>
          <p:nvPr/>
        </p:nvSpPr>
        <p:spPr bwMode="auto">
          <a:xfrm>
            <a:off x="755650" y="3716338"/>
            <a:ext cx="2374900" cy="998537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Госпошлина за совершение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 нотариальных действий–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80,0 тыс. рублей</a:t>
            </a:r>
          </a:p>
        </p:txBody>
      </p:sp>
      <p:sp>
        <p:nvSpPr>
          <p:cNvPr id="3083" name="AutoShape 10"/>
          <p:cNvSpPr>
            <a:spLocks noChangeArrowheads="1"/>
          </p:cNvSpPr>
          <p:nvPr/>
        </p:nvSpPr>
        <p:spPr bwMode="auto">
          <a:xfrm>
            <a:off x="755650" y="3068638"/>
            <a:ext cx="2374900" cy="865187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Земельный налог с физических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 лиц– 2721,0 тыс. рублей</a:t>
            </a:r>
          </a:p>
        </p:txBody>
      </p:sp>
      <p:sp>
        <p:nvSpPr>
          <p:cNvPr id="3084" name="AutoShape 11"/>
          <p:cNvSpPr>
            <a:spLocks noChangeArrowheads="1"/>
          </p:cNvSpPr>
          <p:nvPr/>
        </p:nvSpPr>
        <p:spPr bwMode="auto">
          <a:xfrm>
            <a:off x="6286500" y="2357438"/>
            <a:ext cx="2374900" cy="792162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Земельный налог с организаций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– 2731,0 тыс. рублей</a:t>
            </a:r>
          </a:p>
        </p:txBody>
      </p:sp>
      <p:sp>
        <p:nvSpPr>
          <p:cNvPr id="3085" name="AutoShape 12"/>
          <p:cNvSpPr>
            <a:spLocks noChangeArrowheads="1"/>
          </p:cNvSpPr>
          <p:nvPr/>
        </p:nvSpPr>
        <p:spPr bwMode="auto">
          <a:xfrm>
            <a:off x="6286500" y="1714500"/>
            <a:ext cx="2374900" cy="792163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Единый сельскохозяйственный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налог – 32,0 тыс. рублей</a:t>
            </a:r>
          </a:p>
        </p:txBody>
      </p:sp>
      <p:sp>
        <p:nvSpPr>
          <p:cNvPr id="3086" name="AutoShape 13"/>
          <p:cNvSpPr>
            <a:spLocks noChangeArrowheads="1"/>
          </p:cNvSpPr>
          <p:nvPr/>
        </p:nvSpPr>
        <p:spPr bwMode="auto">
          <a:xfrm>
            <a:off x="3492500" y="3068638"/>
            <a:ext cx="2159000" cy="7207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</a:rPr>
              <a:t>Неналоговые доходы –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</a:rPr>
              <a:t>269,0 тыс. рублей</a:t>
            </a:r>
          </a:p>
        </p:txBody>
      </p:sp>
      <p:sp>
        <p:nvSpPr>
          <p:cNvPr id="3087" name="AutoShape 14"/>
          <p:cNvSpPr>
            <a:spLocks noChangeArrowheads="1"/>
          </p:cNvSpPr>
          <p:nvPr/>
        </p:nvSpPr>
        <p:spPr bwMode="auto">
          <a:xfrm>
            <a:off x="5003800" y="2781300"/>
            <a:ext cx="215900" cy="287338"/>
          </a:xfrm>
          <a:prstGeom prst="up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88" name="AutoShape 18"/>
          <p:cNvSpPr>
            <a:spLocks noChangeArrowheads="1"/>
          </p:cNvSpPr>
          <p:nvPr/>
        </p:nvSpPr>
        <p:spPr bwMode="auto">
          <a:xfrm>
            <a:off x="3635375" y="3933825"/>
            <a:ext cx="2305050" cy="10795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Доходы от использования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 имущества–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221,0 тыс. рублей</a:t>
            </a:r>
          </a:p>
        </p:txBody>
      </p:sp>
      <p:sp>
        <p:nvSpPr>
          <p:cNvPr id="3089" name="AutoShape 19"/>
          <p:cNvSpPr>
            <a:spLocks noChangeArrowheads="1"/>
          </p:cNvSpPr>
          <p:nvPr/>
        </p:nvSpPr>
        <p:spPr bwMode="auto">
          <a:xfrm>
            <a:off x="3643313" y="4714875"/>
            <a:ext cx="2305050" cy="1417638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Штрафные санкции за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несоблюдение муниципальных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правовых актов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(за благоустройство)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– 48,0 ты. рублей</a:t>
            </a:r>
          </a:p>
        </p:txBody>
      </p:sp>
      <p:sp>
        <p:nvSpPr>
          <p:cNvPr id="3090" name="AutoShape 20"/>
          <p:cNvSpPr>
            <a:spLocks noChangeArrowheads="1"/>
          </p:cNvSpPr>
          <p:nvPr/>
        </p:nvSpPr>
        <p:spPr bwMode="auto">
          <a:xfrm>
            <a:off x="755650" y="2205038"/>
            <a:ext cx="2374900" cy="1081087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Налог, на имущество физических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лиц – 620,0 тыс. рублей</a:t>
            </a:r>
          </a:p>
        </p:txBody>
      </p:sp>
      <p:sp>
        <p:nvSpPr>
          <p:cNvPr id="3091" name="AutoShape 21"/>
          <p:cNvSpPr>
            <a:spLocks noChangeArrowheads="1"/>
          </p:cNvSpPr>
          <p:nvPr/>
        </p:nvSpPr>
        <p:spPr bwMode="auto">
          <a:xfrm>
            <a:off x="1476375" y="1341438"/>
            <a:ext cx="215900" cy="358775"/>
          </a:xfrm>
          <a:prstGeom prst="downArrow">
            <a:avLst>
              <a:gd name="adj1" fmla="val 50000"/>
              <a:gd name="adj2" fmla="val 41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92" name="AutoShape 22"/>
          <p:cNvSpPr>
            <a:spLocks noChangeArrowheads="1"/>
          </p:cNvSpPr>
          <p:nvPr/>
        </p:nvSpPr>
        <p:spPr bwMode="auto">
          <a:xfrm>
            <a:off x="6948488" y="1557338"/>
            <a:ext cx="215900" cy="287337"/>
          </a:xfrm>
          <a:prstGeom prst="down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93" name="AutoShape 25"/>
          <p:cNvSpPr>
            <a:spLocks noChangeArrowheads="1"/>
          </p:cNvSpPr>
          <p:nvPr/>
        </p:nvSpPr>
        <p:spPr bwMode="auto">
          <a:xfrm>
            <a:off x="4140200" y="3789363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94" name="Text Box 27"/>
          <p:cNvSpPr txBox="1">
            <a:spLocks noChangeArrowheads="1"/>
          </p:cNvSpPr>
          <p:nvPr/>
        </p:nvSpPr>
        <p:spPr bwMode="auto">
          <a:xfrm>
            <a:off x="3143250" y="1857375"/>
            <a:ext cx="720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60,5 %</a:t>
            </a:r>
          </a:p>
        </p:txBody>
      </p:sp>
      <p:sp>
        <p:nvSpPr>
          <p:cNvPr id="3095" name="Text Box 28"/>
          <p:cNvSpPr txBox="1">
            <a:spLocks noChangeArrowheads="1"/>
          </p:cNvSpPr>
          <p:nvPr/>
        </p:nvSpPr>
        <p:spPr bwMode="auto">
          <a:xfrm>
            <a:off x="4500563" y="2781300"/>
            <a:ext cx="530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3,4%</a:t>
            </a:r>
          </a:p>
        </p:txBody>
      </p:sp>
      <p:sp>
        <p:nvSpPr>
          <p:cNvPr id="3096" name="Text Box 29"/>
          <p:cNvSpPr txBox="1">
            <a:spLocks noChangeArrowheads="1"/>
          </p:cNvSpPr>
          <p:nvPr/>
        </p:nvSpPr>
        <p:spPr bwMode="auto">
          <a:xfrm>
            <a:off x="5651500" y="1484313"/>
            <a:ext cx="61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36,1%</a:t>
            </a:r>
          </a:p>
        </p:txBody>
      </p:sp>
      <p:graphicFrame>
        <p:nvGraphicFramePr>
          <p:cNvPr id="3074" name="Object 30"/>
          <p:cNvGraphicFramePr>
            <a:graphicFrameLocks noChangeAspect="1"/>
          </p:cNvGraphicFramePr>
          <p:nvPr/>
        </p:nvGraphicFramePr>
        <p:xfrm>
          <a:off x="3635375" y="0"/>
          <a:ext cx="2357438" cy="386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r:id="rId3" imgW="2359356" imgH="3865199" progId="Excel.Sheet.8">
                  <p:embed/>
                </p:oleObj>
              </mc:Choice>
              <mc:Fallback>
                <p:oleObj r:id="rId3" imgW="2359356" imgH="3865199" progId="Excel.Sheet.8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0"/>
                        <a:ext cx="2357438" cy="3865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7" name="Text Box 31"/>
          <p:cNvSpPr txBox="1">
            <a:spLocks noChangeArrowheads="1"/>
          </p:cNvSpPr>
          <p:nvPr/>
        </p:nvSpPr>
        <p:spPr bwMode="auto">
          <a:xfrm>
            <a:off x="3708400" y="1341438"/>
            <a:ext cx="20891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Налоговые и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неналоговые доходы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бюджета поселения в 2016 году –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7808,0, тыс. рублей</a:t>
            </a:r>
          </a:p>
        </p:txBody>
      </p:sp>
      <p:sp>
        <p:nvSpPr>
          <p:cNvPr id="3098" name="AutoShape 11"/>
          <p:cNvSpPr>
            <a:spLocks noChangeArrowheads="1"/>
          </p:cNvSpPr>
          <p:nvPr/>
        </p:nvSpPr>
        <p:spPr bwMode="auto">
          <a:xfrm>
            <a:off x="6286500" y="3000375"/>
            <a:ext cx="2374900" cy="792163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Земельный налог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(задолженность)–57,0 тыс.рублей</a:t>
            </a:r>
          </a:p>
        </p:txBody>
      </p:sp>
    </p:spTree>
    <p:extLst>
      <p:ext uri="{BB962C8B-B14F-4D97-AF65-F5344CB8AC3E}">
        <p14:creationId xmlns:p14="http://schemas.microsoft.com/office/powerpoint/2010/main" val="3903456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323850" y="476250"/>
            <a:ext cx="309562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Объем налоговых и неналоговых доходов в 2015 году ожидается со снижением к уровню 2014 года на 66,5 %. 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Налоговые и неналоговые доходы бюджета поселения в 2016 году планируются в сумме 7808,0 тыс. рублей и увеличатся на сумму 96,0 тыс. рублей (1,2 %) против 2015 года.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Объем налоговых и неналоговых доходов в 2017 году составит сумму 7854,0 тыс. рублей (100,6 % к 2016 году), в 2018 году – 7940,0 тыс. рублей (101,1 % к 2017 году).</a:t>
            </a:r>
          </a:p>
        </p:txBody>
      </p: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250825" y="4149725"/>
            <a:ext cx="8424863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Наибольший удельный вес в структуре налоговых и неналоговых доходов занимают: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акцизы на нефтепродукты (в 2014 году – 30,6 %), с 2015 года акцизы зачисляются в бюджет Муромского района;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 земельный налог (в 2014 году – 26,8%, в 2015 году – 75,8 %, в 2016 году – 69,8 %, в 2017 году – 69,4 %, в 2018 году – 68,7 %);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- налог на доходы физических лиц (в 2014 году – 11,5 %, в 2015 году – 15,8 %, в 2016 году – 16,6 %, в 2017 году – 17,1 %, в 2018 году – 17,9 %,).</a:t>
            </a:r>
          </a:p>
        </p:txBody>
      </p:sp>
      <p:graphicFrame>
        <p:nvGraphicFramePr>
          <p:cNvPr id="4098" name="Объект 2"/>
          <p:cNvGraphicFramePr>
            <a:graphicFrameLocks noGrp="1" noChangeAspect="1"/>
          </p:cNvGraphicFramePr>
          <p:nvPr>
            <p:ph/>
          </p:nvPr>
        </p:nvGraphicFramePr>
        <p:xfrm>
          <a:off x="3563938" y="476250"/>
          <a:ext cx="5413375" cy="318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Диаграмма" r:id="rId3" imgW="4867275" imgH="2867025" progId="Excel.Sheet.8">
                  <p:embed/>
                </p:oleObj>
              </mc:Choice>
              <mc:Fallback>
                <p:oleObj name="Диаграмма" r:id="rId3" imgW="4867275" imgH="2867025" progId="Excel.Sheet.8">
                  <p:embed/>
                  <p:pic>
                    <p:nvPicPr>
                      <p:cNvPr id="0" name="Picture 3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76250"/>
                        <a:ext cx="5413375" cy="318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62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17"/>
          <p:cNvSpPr txBox="1">
            <a:spLocks noChangeArrowheads="1"/>
          </p:cNvSpPr>
          <p:nvPr/>
        </p:nvSpPr>
        <p:spPr bwMode="auto">
          <a:xfrm>
            <a:off x="5076825" y="333375"/>
            <a:ext cx="3600450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Структуру неналоговых доходов составляют доходы от использования имущества, находящегося в муниципальной собственности </a:t>
            </a: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(в 2016 году-82,2%, в 2017 году - 81,3%, в 2018 году-80,4%),</a:t>
            </a: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 штрафы, санкции, возмещение ущерба.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40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Снижение объема неналоговых доходов на 98,2 % в 2015 году обусловлено зачислением доходов от аренды и продажи земельных участков с 2015 года в бюджет района в размере 100 %.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5122" name="Объект 7"/>
          <p:cNvGraphicFramePr>
            <a:graphicFrameLocks noChangeAspect="1"/>
          </p:cNvGraphicFramePr>
          <p:nvPr/>
        </p:nvGraphicFramePr>
        <p:xfrm>
          <a:off x="254000" y="263525"/>
          <a:ext cx="443071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name="Диаграмма" r:id="rId3" imgW="5267325" imgH="4438650" progId="MSGraph.Chart.8">
                  <p:embed/>
                </p:oleObj>
              </mc:Choice>
              <mc:Fallback>
                <p:oleObj name="Диаграмма" r:id="rId3" imgW="5267325" imgH="4438650" progId="MSGraph.Chart.8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263525"/>
                        <a:ext cx="4430713" cy="373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Объект 8"/>
          <p:cNvGraphicFramePr>
            <a:graphicFrameLocks noChangeAspect="1"/>
          </p:cNvGraphicFramePr>
          <p:nvPr/>
        </p:nvGraphicFramePr>
        <p:xfrm>
          <a:off x="4894263" y="2924175"/>
          <a:ext cx="4249737" cy="349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" name="Диаграмма" r:id="rId5" imgW="6124575" imgH="5048250" progId="MSGraph.Chart.8">
                  <p:embed/>
                </p:oleObj>
              </mc:Choice>
              <mc:Fallback>
                <p:oleObj name="Диаграмма" r:id="rId5" imgW="6124575" imgH="5048250" progId="MSGraph.Chart.8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263" y="2924175"/>
                        <a:ext cx="4249737" cy="349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17"/>
          <p:cNvSpPr txBox="1">
            <a:spLocks noChangeArrowheads="1"/>
          </p:cNvSpPr>
          <p:nvPr/>
        </p:nvSpPr>
        <p:spPr bwMode="auto">
          <a:xfrm>
            <a:off x="357188" y="4214813"/>
            <a:ext cx="4176712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Наибольший удельный вес в структуре налоговых доходов занимают земельный налог (в 2015 году-77,0%, в 2016 году-72,3%, в 2017 году-71,9%, в 2018 году-71,1%) и налог на доходы физических лиц (в 2015 году-16,0%, в 2016 году-17,2%, в 2017 году-17,7%, в 2018 году-18,6%).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Снижение объема налоговых доходов на 54,2% в 2015 году обусловлено зачислением акцизов на нефтепродукты с 2015 года в бюджет района и снижением норматива зачисления налога на доходы физических лиц с 10 % в 2014 году до 5 % в 2015 году.</a:t>
            </a:r>
          </a:p>
        </p:txBody>
      </p:sp>
    </p:spTree>
    <p:extLst>
      <p:ext uri="{BB962C8B-B14F-4D97-AF65-F5344CB8AC3E}">
        <p14:creationId xmlns:p14="http://schemas.microsoft.com/office/powerpoint/2010/main" val="9116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000" dirty="0" smtClean="0"/>
              <a:t>Доходы бюджета поселения на 1 жителя</a:t>
            </a:r>
          </a:p>
        </p:txBody>
      </p:sp>
      <p:graphicFrame>
        <p:nvGraphicFramePr>
          <p:cNvPr id="6187" name="Group 43"/>
          <p:cNvGraphicFramePr>
            <a:graphicFrameLocks noGrp="1"/>
          </p:cNvGraphicFramePr>
          <p:nvPr>
            <p:ph sz="half" idx="1"/>
          </p:nvPr>
        </p:nvGraphicFramePr>
        <p:xfrm>
          <a:off x="500034" y="571480"/>
          <a:ext cx="8002587" cy="2511552"/>
        </p:xfrm>
        <a:graphic>
          <a:graphicData uri="http://schemas.openxmlformats.org/drawingml/2006/table">
            <a:tbl>
              <a:tblPr/>
              <a:tblGrid>
                <a:gridCol w="2000250"/>
                <a:gridCol w="2001837"/>
                <a:gridCol w="2000250"/>
                <a:gridCol w="2000250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Период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 бюджета поселения,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населения, 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бюджета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жителя,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2014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23037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2351,4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2015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2016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7808,0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2017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7854,0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2018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86" name="Rectangle 54"/>
          <p:cNvSpPr>
            <a:spLocks noChangeArrowheads="1"/>
          </p:cNvSpPr>
          <p:nvPr/>
        </p:nvSpPr>
        <p:spPr bwMode="auto">
          <a:xfrm>
            <a:off x="214282" y="3286124"/>
            <a:ext cx="8429684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Динамика налоговых и неналоговых доходов бюджета поселения на 1 жителя, рублей</a:t>
            </a:r>
          </a:p>
        </p:txBody>
      </p:sp>
      <p:graphicFrame>
        <p:nvGraphicFramePr>
          <p:cNvPr id="6146" name="Object 55"/>
          <p:cNvGraphicFramePr>
            <a:graphicFrameLocks noGrp="1" noChangeAspect="1"/>
          </p:cNvGraphicFramePr>
          <p:nvPr>
            <p:ph sz="half" idx="2"/>
          </p:nvPr>
        </p:nvGraphicFramePr>
        <p:xfrm>
          <a:off x="1285852" y="3714752"/>
          <a:ext cx="5759450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1" name="Диаграмма" r:id="rId3" imgW="8686800" imgH="2600325" progId="MSGraph.Chart.8">
                  <p:embed followColorScheme="full"/>
                </p:oleObj>
              </mc:Choice>
              <mc:Fallback>
                <p:oleObj name="Диаграмма" r:id="rId3" imgW="8686800" imgH="2600325" progId="MSGraph.Chart.8">
                  <p:embed followColorScheme="full"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3714752"/>
                        <a:ext cx="5759450" cy="172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5720" y="5429264"/>
            <a:ext cx="83582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По прогнозным данным среднедушевой доход к 2018 году составит сумму 813,4 рублей на 1 жителя.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Снижение уровня среднедушевого дохода обусловлено зачислением доходов от акцизов на нефтепродукты с 2015 года в бюджет Муромского района.</a:t>
            </a: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noFill/>
        </p:spPr>
        <p:txBody>
          <a:bodyPr>
            <a:normAutofit fontScale="90000"/>
          </a:bodyPr>
          <a:lstStyle/>
          <a:p>
            <a:pPr indent="355600" algn="ctr" eaLnBrk="1" hangingPunct="1">
              <a:spcBef>
                <a:spcPct val="50000"/>
              </a:spcBef>
            </a:pPr>
            <a:r>
              <a:rPr lang="ru-RU" altLang="ru-RU" sz="1400" b="1" dirty="0" smtClean="0">
                <a:solidFill>
                  <a:srgbClr val="000082"/>
                </a:solidFill>
                <a:latin typeface="Times New Roman" pitchFamily="18" charset="0"/>
              </a:rPr>
              <a:t>Нормативы зачисления налоговых доходов в бюджет Ковардицкого сельского поселения в 2014 – 2018 годах, %</a:t>
            </a:r>
          </a:p>
        </p:txBody>
      </p:sp>
      <p:graphicFrame>
        <p:nvGraphicFramePr>
          <p:cNvPr id="161228" name="Group 460"/>
          <p:cNvGraphicFramePr>
            <a:graphicFrameLocks noGrp="1"/>
          </p:cNvGraphicFramePr>
          <p:nvPr/>
        </p:nvGraphicFramePr>
        <p:xfrm>
          <a:off x="539750" y="908050"/>
          <a:ext cx="8229600" cy="4327523"/>
        </p:xfrm>
        <a:graphic>
          <a:graphicData uri="http://schemas.openxmlformats.org/drawingml/2006/table">
            <a:tbl>
              <a:tblPr/>
              <a:tblGrid>
                <a:gridCol w="2932113"/>
                <a:gridCol w="1109662"/>
                <a:gridCol w="1046163"/>
                <a:gridCol w="1047750"/>
                <a:gridCol w="1046162"/>
                <a:gridCol w="1047750"/>
              </a:tblGrid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 за совершение нотариальных действий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 по отмененным налогам и сборам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5157788"/>
            <a:ext cx="8229600" cy="1151532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altLang="ru-RU" sz="1400" dirty="0" smtClean="0">
                <a:latin typeface="Times New Roman" pitchFamily="18" charset="0"/>
              </a:rPr>
              <a:t>Из общей суммы безвозмездных поступлений от других бюджетов бюджетной системы Российской Федерации в 2016 году в сумме 20352,2 тыс. рублей ожидается поступление дотаций - 19398,0 тыс. рублей (95,3%), субсидий –632,0 тыс. рублей (3,1%), субвенций – 322,2 тыс. рублей (1,6 %).</a:t>
            </a:r>
            <a:endParaRPr lang="ru-RU" sz="1400" dirty="0" smtClean="0">
              <a:latin typeface="Times New Roman" pitchFamily="18" charset="0"/>
            </a:endParaRPr>
          </a:p>
        </p:txBody>
      </p:sp>
      <p:graphicFrame>
        <p:nvGraphicFramePr>
          <p:cNvPr id="8194" name="Объект 1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55650" y="188913"/>
          <a:ext cx="7754938" cy="480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Диаграмма" r:id="rId3" imgW="5981700" imgH="3705225" progId="MSGraph.Chart.8">
                  <p:embed/>
                </p:oleObj>
              </mc:Choice>
              <mc:Fallback>
                <p:oleObj name="Диаграмма" r:id="rId3" imgW="5981700" imgH="3705225" progId="MSGraph.Chart.8">
                  <p:embed/>
                  <p:pic>
                    <p:nvPicPr>
                      <p:cNvPr id="0" name="Picture 3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88913"/>
                        <a:ext cx="7754938" cy="480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853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34" name="Group 394"/>
          <p:cNvGraphicFramePr>
            <a:graphicFrameLocks noGrp="1"/>
          </p:cNvGraphicFramePr>
          <p:nvPr/>
        </p:nvGraphicFramePr>
        <p:xfrm>
          <a:off x="755650" y="493713"/>
          <a:ext cx="7459662" cy="3995919"/>
        </p:xfrm>
        <a:graphic>
          <a:graphicData uri="http://schemas.openxmlformats.org/drawingml/2006/table">
            <a:tbl>
              <a:tblPr/>
              <a:tblGrid>
                <a:gridCol w="2642263"/>
                <a:gridCol w="830444"/>
                <a:gridCol w="859931"/>
                <a:gridCol w="859931"/>
                <a:gridCol w="703582"/>
                <a:gridCol w="754452"/>
                <a:gridCol w="809059"/>
              </a:tblGrid>
              <a:tr h="11675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 факт, тыс. рублей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оценка, тыс. рублей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 прогноз, тыс. рублей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2016 года к 2015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 прогноз, тыс. рублей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прогноз, тыс. рублей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39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 (КБК 2 00 00000 00 0000 000),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18368,7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18373,9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20352,2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21005,0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21169,0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(2 02 01000 00 0000 151)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9502,0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15769,0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19398,0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19494,0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19408,0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(2 02 02000 00 0000 151)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5063,8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1418,2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1173,0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1423,0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4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(2 02 03000 00 0000 151)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5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(2 02 04000 00 0000 151)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3411,1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866,6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1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(2 07 05000 00 0000 180)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4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2051050" y="0"/>
            <a:ext cx="532923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i="1" u="sng" smtClean="0">
                <a:solidFill>
                  <a:srgbClr val="242852"/>
                </a:solidFill>
              </a:rPr>
              <a:t>Вводная часть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79512" y="765175"/>
            <a:ext cx="8856984" cy="5730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3000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Бюджет Ковардицкого сельского поселения утверждается в форме решения Совета народных депутатов Ковардицкого сельского поселения о бюджете на очередной финансовый год и на плановый период. </a:t>
            </a:r>
          </a:p>
          <a:p>
            <a:pPr algn="just" eaLnBrk="1" fontAlgn="base" hangingPunct="1">
              <a:spcBef>
                <a:spcPct val="3000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По вопросу рассмотрения проекта решения Совета народных депутатов Ковардицкого сельского поселения «О бюджете Ковардицкого сельского поселения на очередной финансовый  год и на плановый период» назначаются публичные слушания.  Положение «О публичных слушаниях в муниципальном образовании Ковардицкое сельское поселение  Муромского района Владимирской области» утверждено решением Совета народных депутатов Ковардицкого сельского поселения от 12.05.2006 г. № 20. </a:t>
            </a:r>
          </a:p>
          <a:p>
            <a:pPr algn="just" eaLnBrk="1" fontAlgn="base" hangingPunct="1">
              <a:spcBef>
                <a:spcPct val="3000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Решением Совета народных депутатов от 20.11.2015 № 67 «О назначении публичных слушаний по проекту решения Совета народных депутатов Ковардицкого сельского поселения Муромского района «О бюджете Ковардицкого сельского поселения Муромского района на 2016 год и на плановый период 2017 и 2018 годов»» определены: </a:t>
            </a:r>
          </a:p>
          <a:p>
            <a:pPr algn="just" eaLnBrk="1" fontAlgn="base" hangingPunct="1">
              <a:spcBef>
                <a:spcPct val="30000"/>
              </a:spcBef>
              <a:spcAft>
                <a:spcPct val="0"/>
              </a:spcAft>
              <a:buFontTx/>
              <a:buChar char="-"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дата и место проведения публичных слушаний - 10 декабря 2015 года в 15 час.00 мин., Владимирская область, Муромский район, с. </a:t>
            </a:r>
            <a:r>
              <a:rPr lang="ru-RU" alt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Ковардицы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ул. Дзержинского, д. 94-а, зал заседаний;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права граждан при проведении публичных слушаний - предложения по проекту решения Совета народных депутатов Ковардицкого сельского поселения Муромского района «О бюджете Ковардицкого сельского поселения Муромского района на 2016 год и  на плановый период 2017 и 2018 годов» могут направляться в комиссию, расположенную по адресу: Муромский район, с. </a:t>
            </a:r>
            <a:r>
              <a:rPr lang="ru-RU" alt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Ковардицы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ул. Дзержинского, д. 94-а, в срок до 09 декабря 2015 года.</a:t>
            </a:r>
          </a:p>
          <a:p>
            <a:pPr indent="457200"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</a:rPr>
              <a:t>По итогам рассмотрения проекта решения о бюджете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</a:rPr>
              <a:t>Ковардицкого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</a:rPr>
              <a:t>сельского поселения  на 2016 год и на плановый период 2017 и 2018 годов изменения не вносились. </a:t>
            </a:r>
            <a:endParaRPr lang="ru-RU" altLang="ru-RU" sz="1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3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98"/>
          <p:cNvSpPr>
            <a:spLocks noGrp="1" noChangeArrowheads="1"/>
          </p:cNvSpPr>
          <p:nvPr>
            <p:ph type="title"/>
          </p:nvPr>
        </p:nvSpPr>
        <p:spPr>
          <a:xfrm>
            <a:off x="539552" y="188913"/>
            <a:ext cx="7920879" cy="935831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4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Расходы бюджета поселения</a:t>
            </a:r>
          </a:p>
        </p:txBody>
      </p:sp>
      <p:sp>
        <p:nvSpPr>
          <p:cNvPr id="9220" name="Text Box 689"/>
          <p:cNvSpPr txBox="1">
            <a:spLocks noChangeArrowheads="1"/>
          </p:cNvSpPr>
          <p:nvPr/>
        </p:nvSpPr>
        <p:spPr bwMode="auto">
          <a:xfrm>
            <a:off x="6099175" y="1296988"/>
            <a:ext cx="28670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Наибольшую долю в расходах бюджета Ковардицкого сельского поселения в 2016 году занимают расходы по разделам  «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бщегосударственные вопросы» 38,9 % и «культура и кинематография» 34,1%. Наименьшую долю в расходах бюджета составляют расходы по разделам «Физическая культура и спорт» - 0,09%, «Социальная политика»- 0,51%.</a:t>
            </a:r>
            <a:endParaRPr lang="ru-RU" alt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21" name="Text Box 15"/>
          <p:cNvSpPr txBox="1">
            <a:spLocks noChangeArrowheads="1"/>
          </p:cNvSpPr>
          <p:nvPr/>
        </p:nvSpPr>
        <p:spPr bwMode="auto">
          <a:xfrm>
            <a:off x="255588" y="5218113"/>
            <a:ext cx="84248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целях повышения эффективности и результативности бюджетных расходов Ковардицкого сельского поселения, начиная с составления проекта бюджета на 2016 год, принято решение: формировать и исполнять расходную часть бюджета поселения через реализацию муниципальных программ. Бюджет сельского поселения на 2016 – 2018 годы – программный бюджет.</a:t>
            </a:r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500566"/>
              </p:ext>
            </p:extLst>
          </p:nvPr>
        </p:nvGraphicFramePr>
        <p:xfrm>
          <a:off x="230188" y="1031528"/>
          <a:ext cx="5611812" cy="4135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05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22"/>
          <p:cNvSpPr>
            <a:spLocks noChangeArrowheads="1"/>
          </p:cNvSpPr>
          <p:nvPr/>
        </p:nvSpPr>
        <p:spPr bwMode="auto">
          <a:xfrm>
            <a:off x="467544" y="0"/>
            <a:ext cx="82811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Динамика расходов бюджета Ковардицкого сельского поселения, </a:t>
            </a:r>
            <a:r>
              <a:rPr lang="ru-RU" altLang="ru-RU" sz="2000" i="1" dirty="0" smtClean="0">
                <a:solidFill>
                  <a:srgbClr val="000099"/>
                </a:solidFill>
                <a:latin typeface="Times New Roman" pitchFamily="18" charset="0"/>
              </a:rPr>
              <a:t>(тыс. рублей)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388" y="981075"/>
          <a:ext cx="8713787" cy="4843461"/>
        </p:xfrm>
        <a:graphic>
          <a:graphicData uri="http://schemas.openxmlformats.org/drawingml/2006/table">
            <a:tbl>
              <a:tblPr/>
              <a:tblGrid>
                <a:gridCol w="3334215"/>
                <a:gridCol w="1274847"/>
                <a:gridCol w="1022679"/>
                <a:gridCol w="1022679"/>
                <a:gridCol w="1022679"/>
                <a:gridCol w="1036688"/>
              </a:tblGrid>
              <a:tr h="11521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Ожидаемое исполнение за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2015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 по уточненному плану на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01.10.2015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г.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2016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2017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2018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% роста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2016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года к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01.10.2015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году 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15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3262,1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10951,7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12036,4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11999,5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15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231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6580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15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14313,921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6196,5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4982,5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4982,5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907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302,9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600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8 351,50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9615,7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10278,00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10564,90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15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142,70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15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15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Times New Roman"/>
                        </a:rPr>
                        <a:t>404,6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Times New Roman"/>
                        </a:rPr>
                        <a:t>504,6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Times New Roman"/>
                        </a:rPr>
                        <a:t>504,6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819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ИТОГО РАСХОДОВ: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28155,82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28160,2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28859,00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29109,00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Заголовок 1"/>
          <p:cNvGrpSpPr>
            <a:grpSpLocks noGrp="1"/>
          </p:cNvGrpSpPr>
          <p:nvPr/>
        </p:nvGrpSpPr>
        <p:grpSpPr bwMode="auto">
          <a:xfrm>
            <a:off x="323850" y="188913"/>
            <a:ext cx="8713788" cy="792162"/>
            <a:chOff x="276" y="165"/>
            <a:chExt cx="5204" cy="737"/>
          </a:xfrm>
        </p:grpSpPr>
        <p:pic>
          <p:nvPicPr>
            <p:cNvPr id="30885" name="Заголово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165"/>
              <a:ext cx="5204" cy="73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86" name="Text Box 6"/>
            <p:cNvSpPr txBox="1">
              <a:spLocks noChangeArrowheads="1"/>
            </p:cNvSpPr>
            <p:nvPr/>
          </p:nvSpPr>
          <p:spPr bwMode="auto">
            <a:xfrm>
              <a:off x="288" y="175"/>
              <a:ext cx="5184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b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Ковардицкого сельского поселения в расчете на душу населения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i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(численность постоянного населения 2015 год – 9914 чел., 2016-2018 годы – 9761 чел.)</a:t>
              </a:r>
            </a:p>
          </p:txBody>
        </p:sp>
      </p:grpSp>
      <p:sp>
        <p:nvSpPr>
          <p:cNvPr id="30723" name="Text Box 2110"/>
          <p:cNvSpPr txBox="1">
            <a:spLocks noChangeArrowheads="1"/>
          </p:cNvSpPr>
          <p:nvPr/>
        </p:nvSpPr>
        <p:spPr bwMode="auto">
          <a:xfrm>
            <a:off x="239713" y="5732463"/>
            <a:ext cx="86423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</a:rPr>
              <a:t>Наибольшую сумму расходов на душу населения в 2016 году составляют расходы по разделам «Общегосударственные вопросы» и «Культура, кинематография», наименьшую сумму на душу населения составляют расходы по разделу «Физическая культура и спорт» и «Социальная политика» 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1123950"/>
          <a:ext cx="8929689" cy="4375148"/>
        </p:xfrm>
        <a:graphic>
          <a:graphicData uri="http://schemas.openxmlformats.org/drawingml/2006/table">
            <a:tbl>
              <a:tblPr/>
              <a:tblGrid>
                <a:gridCol w="576035"/>
                <a:gridCol w="2326114"/>
                <a:gridCol w="892968"/>
                <a:gridCol w="744141"/>
                <a:gridCol w="744141"/>
                <a:gridCol w="764971"/>
                <a:gridCol w="723311"/>
                <a:gridCol w="744141"/>
                <a:gridCol w="669726"/>
                <a:gridCol w="744141"/>
              </a:tblGrid>
              <a:tr h="18832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 год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год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160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236,67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2840,45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240,41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2 884,97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246,38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2 956,56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248,51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2 982,17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29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329,04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93,50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1 121,99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102,76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1 233,11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102,44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1 229,33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160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2,02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24,46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2,75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33,01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3,31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39,75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3,31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39,75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179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2,73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25,22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20,41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25,53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25,53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728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47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120,32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1 226,08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52,90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634,82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42,54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510,45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42,54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510,45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40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5,04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60,52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31,03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31,03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31,03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40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70,20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842,39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82,09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985,11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87,75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1 052,97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90,20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1 082,36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160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14,39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1,22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14,59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1,22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14,59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1,22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14,59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701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0,34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2,56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2,56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2,56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40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3,78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3,45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41,45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51,70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51,70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40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/>
                        </a:rPr>
                        <a:t>Условно утвержденные расходы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147,7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147,7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2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923380" y="175192"/>
            <a:ext cx="7919087" cy="66799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Ковардицкого</a:t>
            </a:r>
            <a:r>
              <a:rPr lang="ru-RU" alt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 содержание органов местного самоуправления </a:t>
            </a:r>
          </a:p>
        </p:txBody>
      </p:sp>
      <p:graphicFrame>
        <p:nvGraphicFramePr>
          <p:cNvPr id="10242" name="Диаграмма 8"/>
          <p:cNvGraphicFramePr>
            <a:graphicFrameLocks/>
          </p:cNvGraphicFramePr>
          <p:nvPr/>
        </p:nvGraphicFramePr>
        <p:xfrm>
          <a:off x="4592638" y="930275"/>
          <a:ext cx="4422775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8" r:id="rId3" imgW="4426080" imgH="2548349" progId="Excel.Sheet.8">
                  <p:embed/>
                </p:oleObj>
              </mc:Choice>
              <mc:Fallback>
                <p:oleObj r:id="rId3" imgW="4426080" imgH="2548349" progId="Excel.Sheet.8">
                  <p:embed/>
                  <p:pic>
                    <p:nvPicPr>
                      <p:cNvPr id="0" name="Picture 6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930275"/>
                        <a:ext cx="4422775" cy="254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257412"/>
              </p:ext>
            </p:extLst>
          </p:nvPr>
        </p:nvGraphicFramePr>
        <p:xfrm>
          <a:off x="107950" y="3644900"/>
          <a:ext cx="4464050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663345"/>
              </p:ext>
            </p:extLst>
          </p:nvPr>
        </p:nvGraphicFramePr>
        <p:xfrm>
          <a:off x="4643438" y="3644900"/>
          <a:ext cx="4321175" cy="302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418301"/>
              </p:ext>
            </p:extLst>
          </p:nvPr>
        </p:nvGraphicFramePr>
        <p:xfrm>
          <a:off x="179512" y="980728"/>
          <a:ext cx="4392488" cy="2452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7411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186" y="0"/>
            <a:ext cx="8230073" cy="417513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3200" i="1" u="sng" dirty="0"/>
              <a:t>Межбюджетные</a:t>
            </a:r>
            <a:r>
              <a:rPr lang="ru-RU" altLang="ru-RU" sz="4000" i="1" u="sng" dirty="0"/>
              <a:t> </a:t>
            </a:r>
            <a:r>
              <a:rPr lang="ru-RU" altLang="ru-RU" sz="3200" i="1" u="sng" dirty="0"/>
              <a:t>отношения</a:t>
            </a:r>
          </a:p>
        </p:txBody>
      </p: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478399" y="1130342"/>
            <a:ext cx="3808171" cy="599561"/>
          </a:xfrm>
          <a:prstGeom prst="flowChartAlternateProcess">
            <a:avLst/>
          </a:prstGeom>
          <a:solidFill>
            <a:srgbClr val="F2EBBA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615951" y="1099128"/>
            <a:ext cx="3586162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300" b="1" dirty="0" smtClean="0">
                <a:solidFill>
                  <a:prstClr val="black"/>
                </a:solidFill>
                <a:latin typeface="Times New Roman" pitchFamily="18" charset="0"/>
              </a:rPr>
              <a:t>Из бюджета Владимирской области: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itchFamily="18" charset="0"/>
              </a:rPr>
              <a:t>- субсидии 632 тыс. рублей;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itchFamily="18" charset="0"/>
              </a:rPr>
              <a:t> субвенции 322,2 тыс. рублей.</a:t>
            </a: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478399" y="1894023"/>
            <a:ext cx="3806616" cy="846201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rgbClr val="99FF66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54" name="AutoShape 26"/>
          <p:cNvSpPr>
            <a:spLocks noChangeArrowheads="1"/>
          </p:cNvSpPr>
          <p:nvPr/>
        </p:nvSpPr>
        <p:spPr bwMode="auto">
          <a:xfrm>
            <a:off x="5034756" y="1594242"/>
            <a:ext cx="3324225" cy="599561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900" smtClean="0">
              <a:solidFill>
                <a:prstClr val="black"/>
              </a:solidFill>
            </a:endParaRPr>
          </a:p>
        </p:txBody>
      </p:sp>
      <p:sp>
        <p:nvSpPr>
          <p:cNvPr id="31755" name="Text Box 27"/>
          <p:cNvSpPr txBox="1">
            <a:spLocks noChangeArrowheads="1"/>
          </p:cNvSpPr>
          <p:nvPr/>
        </p:nvSpPr>
        <p:spPr bwMode="auto">
          <a:xfrm>
            <a:off x="5083175" y="1609603"/>
            <a:ext cx="3195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prstClr val="black"/>
                </a:solidFill>
                <a:latin typeface="Times New Roman" pitchFamily="18" charset="0"/>
              </a:rPr>
              <a:t>БЮДЖЕТ КОВАРДИЦКОГО СЕЛЬСКОГО ПОСЕЛЕНИЯ</a:t>
            </a:r>
          </a:p>
        </p:txBody>
      </p:sp>
      <p:sp>
        <p:nvSpPr>
          <p:cNvPr id="31756" name="Text Box 36"/>
          <p:cNvSpPr txBox="1">
            <a:spLocks noChangeArrowheads="1"/>
          </p:cNvSpPr>
          <p:nvPr/>
        </p:nvSpPr>
        <p:spPr bwMode="auto">
          <a:xfrm>
            <a:off x="528855" y="1894087"/>
            <a:ext cx="3640138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300" b="1" dirty="0" smtClean="0">
                <a:solidFill>
                  <a:prstClr val="black"/>
                </a:solidFill>
                <a:latin typeface="Times New Roman" pitchFamily="18" charset="0"/>
              </a:rPr>
              <a:t>Из бюджета Муромского района: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itchFamily="18" charset="0"/>
              </a:rPr>
              <a:t>- дотации на выравнивание  бюджетной  обеспеченности Ковардицкого сельского поселения Муромского района 19398 тыс. рублей.</a:t>
            </a:r>
          </a:p>
        </p:txBody>
      </p:sp>
      <p:sp>
        <p:nvSpPr>
          <p:cNvPr id="31758" name="AutoShape 51"/>
          <p:cNvSpPr>
            <a:spLocks noChangeArrowheads="1"/>
          </p:cNvSpPr>
          <p:nvPr/>
        </p:nvSpPr>
        <p:spPr bwMode="auto">
          <a:xfrm>
            <a:off x="4295775" y="1463022"/>
            <a:ext cx="738981" cy="299780"/>
          </a:xfrm>
          <a:prstGeom prst="rightArrow">
            <a:avLst>
              <a:gd name="adj1" fmla="val 50000"/>
              <a:gd name="adj2" fmla="val 502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900" smtClean="0">
              <a:solidFill>
                <a:prstClr val="black"/>
              </a:solidFill>
            </a:endParaRPr>
          </a:p>
        </p:txBody>
      </p:sp>
      <p:sp>
        <p:nvSpPr>
          <p:cNvPr id="31759" name="AutoShape 54"/>
          <p:cNvSpPr>
            <a:spLocks noChangeArrowheads="1"/>
          </p:cNvSpPr>
          <p:nvPr/>
        </p:nvSpPr>
        <p:spPr bwMode="auto">
          <a:xfrm>
            <a:off x="4427984" y="2462152"/>
            <a:ext cx="4536504" cy="860842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900" smtClean="0">
              <a:solidFill>
                <a:prstClr val="black"/>
              </a:solidFill>
            </a:endParaRPr>
          </a:p>
        </p:txBody>
      </p:sp>
      <p:sp>
        <p:nvSpPr>
          <p:cNvPr id="31760" name="Text Box 60"/>
          <p:cNvSpPr txBox="1">
            <a:spLocks noChangeArrowheads="1"/>
          </p:cNvSpPr>
          <p:nvPr/>
        </p:nvSpPr>
        <p:spPr bwMode="auto">
          <a:xfrm>
            <a:off x="4427984" y="2491996"/>
            <a:ext cx="45365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prstClr val="black"/>
                </a:solidFill>
                <a:latin typeface="Times New Roman" pitchFamily="18" charset="0"/>
              </a:rPr>
              <a:t>Иные межбюджетные трансферты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itchFamily="18" charset="0"/>
              </a:rPr>
              <a:t>передаваемые бюджету Муромского района на осуществление части полномочий по решению вопросов местного значения в соответствии с заключенными соглашениями 1522 тыс. рублей.</a:t>
            </a:r>
          </a:p>
        </p:txBody>
      </p:sp>
      <p:sp>
        <p:nvSpPr>
          <p:cNvPr id="31761" name="AutoShape 61"/>
          <p:cNvSpPr>
            <a:spLocks noChangeArrowheads="1"/>
          </p:cNvSpPr>
          <p:nvPr/>
        </p:nvSpPr>
        <p:spPr bwMode="auto">
          <a:xfrm>
            <a:off x="6334411" y="2201483"/>
            <a:ext cx="431800" cy="250825"/>
          </a:xfrm>
          <a:prstGeom prst="downArrow">
            <a:avLst>
              <a:gd name="adj1" fmla="val 50000"/>
              <a:gd name="adj2" fmla="val 29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900" smtClean="0">
              <a:solidFill>
                <a:prstClr val="black"/>
              </a:solidFill>
            </a:endParaRPr>
          </a:p>
        </p:txBody>
      </p:sp>
      <p:sp>
        <p:nvSpPr>
          <p:cNvPr id="31762" name="Text Box 62"/>
          <p:cNvSpPr txBox="1">
            <a:spLocks noChangeArrowheads="1"/>
          </p:cNvSpPr>
          <p:nvPr/>
        </p:nvSpPr>
        <p:spPr bwMode="auto">
          <a:xfrm>
            <a:off x="619819" y="476672"/>
            <a:ext cx="8137525" cy="52387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планируемые к получению из областного бюджета  и бюджета Муромского района, направляемые в бюджет Ковардицкого сельского поселения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4302919" y="1901703"/>
            <a:ext cx="738981" cy="299780"/>
          </a:xfrm>
          <a:prstGeom prst="rightArrow">
            <a:avLst>
              <a:gd name="adj1" fmla="val 50000"/>
              <a:gd name="adj2" fmla="val 502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900" smtClean="0">
              <a:solidFill>
                <a:prstClr val="black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619819" y="3352069"/>
            <a:ext cx="8229600" cy="47625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8697B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8697B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8697B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8697B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8697B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ru-RU" altLang="ru-RU" sz="3000" i="1" u="sng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42852">
                        <a:alpha val="65000"/>
                      </a:srgbClr>
                    </a:gs>
                  </a:gsLst>
                  <a:lin ang="5400000" scaled="0"/>
                </a:gradFill>
                <a:latin typeface="Trebuchet MS"/>
              </a:rPr>
              <a:t>Дополнительная информация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46" y="4077072"/>
            <a:ext cx="709612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30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1116013" y="0"/>
            <a:ext cx="6696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Программный бюджет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006674"/>
              </p:ext>
            </p:extLst>
          </p:nvPr>
        </p:nvGraphicFramePr>
        <p:xfrm>
          <a:off x="250825" y="454168"/>
          <a:ext cx="8713662" cy="6198283"/>
        </p:xfrm>
        <a:graphic>
          <a:graphicData uri="http://schemas.openxmlformats.org/drawingml/2006/table">
            <a:tbl>
              <a:tblPr/>
              <a:tblGrid>
                <a:gridCol w="5164600"/>
                <a:gridCol w="1149695"/>
                <a:gridCol w="799789"/>
                <a:gridCol w="799789"/>
                <a:gridCol w="799789"/>
              </a:tblGrid>
              <a:tr h="16449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5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год, план по состоянию на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01.10.2015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</a:tr>
              <a:tr h="35573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населения Ковардицкого сельского поселения Муромского района на 2016-2020 годы"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964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56089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«Защита населения и территорий Ковардицкого сельского поселения Муромского района от чрезвычайных ситуаций, обеспечение пожарной безопасности и безопасности людей на водных объектах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275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199,2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249,2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1662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культуры Ковардицкого сельского поселения Муромского района на 2016-2020 годы"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8782,3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9615,7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10278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10564,9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31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физической культуры и спорта в Ковардицком сельском поселении Муромского района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183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муниципальной службы в Ковардицком сельском поселении Муромского района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8694,9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8717,1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9543,8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8880,9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7256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«Энергосбережение и повышение энергетической эффективности в Ковардицком сельском поселении Муромского района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1839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«Управление муниципальным имуществом Ковардицкого сельского поселения Муромского района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640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2221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«Управление муниципальными финансами Ковардицкого сельского поселения Муромского района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477,8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745,2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72566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«Охрана окружающей среды и рациональное природопользование на территории Ковардицкого сельского поселения Муромского района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302,9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302,9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302,9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1662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«Содействие развитию малого и среднего предпринимательства в Ковардицком сельском поселении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6629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"Благоустройство территории Ковардицкого сельского поселения Муромского района на 2016-2020 годы"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286,4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4604,6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4354,6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4354,6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183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«Капитальный ремонт жилищного фонда Ковардицкого сельского поселения Муромского района на 2016-2020 годы"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5054,12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427,9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427,9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427,9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183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«Противодействие коррупции на территории Ковардицкого сельского поселения Муромского района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56089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«Обеспечение общественного порядка и профилактики правонарушений в Ковардицком сельском поселении Муромского района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6069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25550,52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26011,6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26029,4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25653,4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92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EBBA"/>
            </a:gs>
            <a:gs pos="33000">
              <a:schemeClr val="bg2">
                <a:lumMod val="90000"/>
              </a:schemeClr>
            </a:gs>
            <a:gs pos="100000">
              <a:schemeClr val="accent6">
                <a:lumMod val="75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339725" y="765175"/>
            <a:ext cx="84978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С решением Совета народных депутатов Ковардицкого сельского поселения от 17.12.2015 №74 «О бюджете Ковардицкого сельского поселения на 2016 год и на плановый период 2017 и 2018 годов» можно ознакомиться в газете «Муромский край. Документы</a:t>
            </a:r>
            <a:r>
              <a:rPr lang="ru-RU" altLang="ru-RU" sz="1600" smtClean="0">
                <a:solidFill>
                  <a:prstClr val="black"/>
                </a:solidFill>
                <a:latin typeface="Times New Roman" pitchFamily="18" charset="0"/>
              </a:rPr>
              <a:t>» от 22.12.2015 №144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или на сайте администрации Муромского района </a:t>
            </a:r>
            <a:r>
              <a:rPr lang="en-US" altLang="ru-RU" sz="1600" u="sng" dirty="0" smtClean="0">
                <a:solidFill>
                  <a:srgbClr val="000099"/>
                </a:solidFill>
                <a:latin typeface="Times New Roman" pitchFamily="18" charset="0"/>
              </a:rPr>
              <a:t>www.muromraion.ru</a:t>
            </a:r>
            <a:r>
              <a:rPr lang="ru-RU" altLang="ru-RU" sz="1600" u="sng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ru-RU" sz="16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198438" y="2636838"/>
            <a:ext cx="856773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b="1" u="sng" smtClean="0">
                <a:solidFill>
                  <a:prstClr val="black"/>
                </a:solidFill>
                <a:latin typeface="Times New Roman" pitchFamily="18" charset="0"/>
              </a:rPr>
              <a:t>Информация для контактов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b="1" u="sng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Адрес: пл. Крестьянина, 6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г. Муром, Владимирская обл., 602267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тел. (49234) 3-31-95, факс (49234) 2-69-95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400" smtClean="0">
                <a:solidFill>
                  <a:prstClr val="black"/>
                </a:solidFill>
                <a:latin typeface="Times New Roman" pitchFamily="18" charset="0"/>
              </a:rPr>
              <a:t>e-mail: </a:t>
            </a:r>
            <a:r>
              <a:rPr lang="ru-RU" altLang="ru-RU" sz="1400" u="sng" smtClean="0">
                <a:solidFill>
                  <a:prstClr val="black"/>
                </a:solidFill>
                <a:latin typeface="Times New Roman" pitchFamily="18" charset="0"/>
              </a:rPr>
              <a:t>rayfu@mail.ru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График работы финансового управления: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с 8:00 до 17:00 перерыв на обед с 12:00 до 13:0</a:t>
            </a:r>
          </a:p>
        </p:txBody>
      </p:sp>
    </p:spTree>
    <p:extLst>
      <p:ext uri="{BB962C8B-B14F-4D97-AF65-F5344CB8AC3E}">
        <p14:creationId xmlns:p14="http://schemas.microsoft.com/office/powerpoint/2010/main" val="233455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95288" y="1340768"/>
            <a:ext cx="82296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i="1" kern="0" dirty="0" smtClean="0">
                <a:latin typeface="Times New Roman" pitchFamily="18" charset="0"/>
                <a:cs typeface="Times New Roman" pitchFamily="18" charset="0"/>
              </a:rPr>
              <a:t>Изменения, вносимые в решение о бюджете Ковардицкого сельского поселения на 2016 год и на плановый период 2017 и 2018 годов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251520" y="3212976"/>
            <a:ext cx="88147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i="1" kern="0" spc="-30" dirty="0" smtClean="0">
                <a:solidFill>
                  <a:srgbClr val="0000FF"/>
                </a:solidFill>
                <a:latin typeface="Times New Roman" pitchFamily="18" charset="0"/>
              </a:rPr>
              <a:t>Решение Совета народных депутатов </a:t>
            </a:r>
          </a:p>
          <a:p>
            <a:pPr eaLnBrk="1" hangingPunct="1">
              <a:defRPr/>
            </a:pPr>
            <a:r>
              <a:rPr lang="ru-RU" altLang="ru-RU" sz="2400" b="1" i="1" kern="0" spc="-30" dirty="0" smtClean="0">
                <a:solidFill>
                  <a:srgbClr val="0000FF"/>
                </a:solidFill>
                <a:latin typeface="Times New Roman" pitchFamily="18" charset="0"/>
              </a:rPr>
              <a:t>Ковардицкого сельского поселения  </a:t>
            </a:r>
            <a:br>
              <a:rPr lang="ru-RU" altLang="ru-RU" sz="2400" b="1" i="1" kern="0" spc="-30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altLang="ru-RU" sz="2400" b="1" i="1" kern="0" spc="-30" dirty="0" smtClean="0">
                <a:solidFill>
                  <a:srgbClr val="0000FF"/>
                </a:solidFill>
                <a:latin typeface="Times New Roman" pitchFamily="18" charset="0"/>
              </a:rPr>
              <a:t>от 25.02.2016 № 7 «О внесении изменений в решение Совета народных депутатов Ковардицкого </a:t>
            </a:r>
            <a:r>
              <a:rPr lang="ru-RU" altLang="ru-RU" sz="2400" b="1" i="1" kern="0" spc="-30" dirty="0">
                <a:solidFill>
                  <a:srgbClr val="0000FF"/>
                </a:solidFill>
                <a:latin typeface="Times New Roman" pitchFamily="18" charset="0"/>
              </a:rPr>
              <a:t>сельского поселения</a:t>
            </a:r>
            <a:r>
              <a:rPr lang="ru-RU" altLang="ru-RU" sz="2400" b="1" i="1" kern="0" spc="-30" dirty="0" smtClean="0">
                <a:solidFill>
                  <a:srgbClr val="0000FF"/>
                </a:solidFill>
                <a:latin typeface="Times New Roman" pitchFamily="18" charset="0"/>
              </a:rPr>
              <a:t> от 17.12.2015 №74  «О бюджете Ковардицкого </a:t>
            </a:r>
            <a:r>
              <a:rPr lang="ru-RU" altLang="ru-RU" sz="2400" b="1" i="1" kern="0" spc="-30" dirty="0">
                <a:solidFill>
                  <a:srgbClr val="0000FF"/>
                </a:solidFill>
                <a:latin typeface="Times New Roman" pitchFamily="18" charset="0"/>
              </a:rPr>
              <a:t>сельского поселения</a:t>
            </a:r>
            <a:r>
              <a:rPr lang="ru-RU" altLang="ru-RU" sz="2400" b="1" i="1" kern="0" spc="-30" dirty="0" smtClean="0">
                <a:solidFill>
                  <a:srgbClr val="0000FF"/>
                </a:solidFill>
                <a:latin typeface="Times New Roman" pitchFamily="18" charset="0"/>
              </a:rPr>
              <a:t> на 2016 год и на плановый период 2017 и 2018 годов»</a:t>
            </a:r>
            <a:endParaRPr lang="ru-RU" altLang="ru-RU" sz="2400" kern="0" spc="-3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49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200" y="115888"/>
            <a:ext cx="82296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800" b="1" kern="0" dirty="0" smtClean="0">
                <a:solidFill>
                  <a:srgbClr val="242852"/>
                </a:solidFill>
                <a:latin typeface="Times New Roman" pitchFamily="18" charset="0"/>
                <a:cs typeface="Times New Roman" pitchFamily="18" charset="0"/>
              </a:rPr>
              <a:t>Уровень долговой нагрузки на бюджет Ковардицкого сельского поселения, в том числе с отражением структуры долга Ковардицкого сельского поселения по видам долговых обязательств в 2016-2018 годах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28992" cy="567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609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438" name="Group 38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131800036"/>
              </p:ext>
            </p:extLst>
          </p:nvPr>
        </p:nvGraphicFramePr>
        <p:xfrm>
          <a:off x="301816" y="4146787"/>
          <a:ext cx="8687371" cy="2103418"/>
        </p:xfrm>
        <a:graphic>
          <a:graphicData uri="http://schemas.openxmlformats.org/drawingml/2006/table">
            <a:tbl>
              <a:tblPr/>
              <a:tblGrid>
                <a:gridCol w="3009913"/>
                <a:gridCol w="1347866"/>
                <a:gridCol w="1347866"/>
                <a:gridCol w="1427151"/>
                <a:gridCol w="1554575"/>
              </a:tblGrid>
              <a:tr h="842494"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на 2016 год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2016 год (по состоянию на 25.02.2016)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роста/ снижения уточненного плана от первоначального плана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уточненного плана от первоначального плана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229"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19398,0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19398,0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422"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2745,0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св.200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+2113,0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229"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322,2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322,2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marL="228600" marR="0" lvl="0" indent="-1825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422"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безвозмездные поступления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20352,2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22471,2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+10,4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+2119,0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14" name="Прямоугольник 4"/>
          <p:cNvSpPr>
            <a:spLocks noChangeArrowheads="1"/>
          </p:cNvSpPr>
          <p:nvPr/>
        </p:nvSpPr>
        <p:spPr bwMode="auto">
          <a:xfrm>
            <a:off x="323528" y="6237312"/>
            <a:ext cx="8615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2017 и 2018 годы план по доходам не меняется и составит суммы 28859,0 тыс. рублей и 29109,0 тыс. рублей по годам соответственно.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5" name="Text Box 384"/>
          <p:cNvSpPr txBox="1">
            <a:spLocks noChangeArrowheads="1"/>
          </p:cNvSpPr>
          <p:nvPr/>
        </p:nvSpPr>
        <p:spPr bwMode="auto">
          <a:xfrm>
            <a:off x="8195569" y="3861048"/>
            <a:ext cx="954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dirty="0">
                <a:latin typeface="Times New Roman" pitchFamily="18" charset="0"/>
              </a:rPr>
              <a:t>тыс. рублей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491743"/>
              </p:ext>
            </p:extLst>
          </p:nvPr>
        </p:nvGraphicFramePr>
        <p:xfrm>
          <a:off x="197566" y="1592497"/>
          <a:ext cx="4176464" cy="2303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6" name="Диаграмма" r:id="rId3" imgW="6010275" imgH="4400550" progId="MSGraph.Chart.8">
                  <p:embed/>
                </p:oleObj>
              </mc:Choice>
              <mc:Fallback>
                <p:oleObj name="Диаграмма" r:id="rId3" imgW="6010275" imgH="4400550" progId="MSGraph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566" y="1592497"/>
                        <a:ext cx="4176464" cy="230398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476340"/>
              </p:ext>
            </p:extLst>
          </p:nvPr>
        </p:nvGraphicFramePr>
        <p:xfrm>
          <a:off x="4520316" y="1628801"/>
          <a:ext cx="4536504" cy="22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7" name="Диаграмма" r:id="rId5" imgW="6076950" imgH="4314825" progId="MSGraph.Chart.8">
                  <p:embed/>
                </p:oleObj>
              </mc:Choice>
              <mc:Fallback>
                <p:oleObj name="Диаграмма" r:id="rId5" imgW="6076950" imgH="4314825" progId="MSGraph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316" y="1628801"/>
                        <a:ext cx="4536504" cy="223224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7566" y="332656"/>
            <a:ext cx="88672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Уточненный план по доходам бюджета Ковардицкого сельского поселения на 2016 год увеличится на 7,5 % (2119,0 тыс. рублей) по отношению к утвержденному плану и ожидается в объеме 30279,2 тыс. рублей, в том числе: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налоговые и неналоговые доходы не изменятся и составят сумму 7808,0 тыс. рублей;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безвозмездные поступления увеличатся на сумму 2119,0 тыс. рублей и предусмотрены в сумме 22471,2 тыс. рублей. 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0702" y="3533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i="1" u="sng" dirty="0" smtClean="0">
                <a:solidFill>
                  <a:schemeClr val="tx2"/>
                </a:solidFill>
              </a:rPr>
              <a:t>Доходы бюджета Ковардицкого сельского поселения</a:t>
            </a:r>
            <a:endParaRPr lang="ru-RU" altLang="ru-RU" b="1" i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252413" y="260350"/>
            <a:ext cx="8602662" cy="57007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0000FF"/>
                </a:solidFill>
                <a:latin typeface="Times New Roman" pitchFamily="18" charset="0"/>
              </a:rPr>
              <a:t>Основные понятия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altLang="ru-RU" sz="2400" b="1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Бюджет</a:t>
            </a:r>
            <a:r>
              <a:rPr lang="ru-RU" altLang="ru-RU" sz="160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 smtClean="0">
                <a:solidFill>
                  <a:prstClr val="black"/>
                </a:solidFill>
                <a:latin typeface="Times New Roman" pitchFamily="18" charset="0"/>
              </a:rPr>
              <a:t>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600" smtClean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год, следующий за текущим финансовым годом.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600" smtClean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два финансовых года, следующие за очередным финансовым годом.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Бюджетная система</a:t>
            </a:r>
            <a:r>
              <a:rPr lang="ru-RU" altLang="ru-RU" sz="1600" smtClean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основанная на экономических отношениях и государственном устройстве, регулируемая нормами права совокупность бюджетов различных территориальных уровней.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Доходы</a:t>
            </a:r>
            <a:r>
              <a:rPr lang="ru-RU" altLang="ru-RU" sz="1600" b="1" u="sng" smtClean="0">
                <a:solidFill>
                  <a:srgbClr val="0000FF"/>
                </a:solidFill>
              </a:rPr>
              <a:t> </a:t>
            </a: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бюджета</a:t>
            </a:r>
            <a:r>
              <a:rPr lang="ru-RU" altLang="ru-RU" sz="16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b="1" smtClean="0">
                <a:solidFill>
                  <a:srgbClr val="0033CC"/>
                </a:solidFill>
                <a:latin typeface="Times New Roman" pitchFamily="18" charset="0"/>
              </a:rPr>
              <a:t>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600" b="1" smtClean="0">
                <a:solidFill>
                  <a:srgbClr val="0033CC"/>
                </a:solidFill>
                <a:latin typeface="Times New Roman" pitchFamily="18" charset="0"/>
              </a:rPr>
              <a:t> 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500" b="1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Бюджетные ассигнования</a:t>
            </a:r>
            <a:r>
              <a:rPr lang="ru-RU" altLang="ru-RU" sz="1600" smtClean="0">
                <a:solidFill>
                  <a:srgbClr val="0033CC"/>
                </a:solidFill>
                <a:latin typeface="Times New Roman" pitchFamily="18" charset="0"/>
              </a:rPr>
              <a:t> 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предельные объемы денежных средств, предусмотренных в соответствующем финансовом году для исполнения бюджетных обязательств.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Бюджетные обязательства</a:t>
            </a:r>
            <a:r>
              <a:rPr lang="ru-RU" altLang="ru-RU" sz="160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 smtClean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обязанность расходования средств бюджета в течение определенного срока, возникающая в соответствии с законом (решением) о бюджете и со сводной бюджетной росписью.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Муниципальный долг</a:t>
            </a:r>
            <a:r>
              <a:rPr lang="ru-RU" altLang="ru-RU" sz="1600" smtClean="0">
                <a:solidFill>
                  <a:prstClr val="black"/>
                </a:solidFill>
                <a:latin typeface="Times New Roman" pitchFamily="18" charset="0"/>
              </a:rPr>
              <a:t> -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долговые обязательства, принятые на себя муниципальным образованием.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600" b="1" smtClean="0">
                <a:solidFill>
                  <a:srgbClr val="000099"/>
                </a:solidFill>
                <a:latin typeface="Times New Roman" pitchFamily="18" charset="0"/>
              </a:rPr>
              <a:t> 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600" smtClean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денежные средства, перечисляемые из одного бюджета бюджетной системы РФ другому.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Консолидированный бюджет муниципального образования</a:t>
            </a:r>
            <a:r>
              <a:rPr lang="ru-RU" altLang="ru-RU" sz="1600" smtClean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это свод бюджетов всех уровней на соответствующей территории. Консолидированный (сводный) бюджет выполняет функцию объединений бюджетных показателей территории.</a:t>
            </a:r>
          </a:p>
        </p:txBody>
      </p:sp>
    </p:spTree>
    <p:extLst>
      <p:ext uri="{BB962C8B-B14F-4D97-AF65-F5344CB8AC3E}">
        <p14:creationId xmlns:p14="http://schemas.microsoft.com/office/powerpoint/2010/main" val="37172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63713" y="136525"/>
            <a:ext cx="5472112" cy="315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i="1" u="sng" kern="0" dirty="0" smtClean="0"/>
              <a:t>Расходы бюджета поселения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89528" y="1052736"/>
            <a:ext cx="8569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0066"/>
                </a:solidFill>
                <a:latin typeface="Times New Roman" pitchFamily="18" charset="0"/>
              </a:rPr>
              <a:t>Изменение функциональной структуры расходов бюджета </a:t>
            </a:r>
            <a:r>
              <a:rPr lang="ru-RU" altLang="ru-RU" sz="1800" b="1" dirty="0" smtClean="0">
                <a:solidFill>
                  <a:srgbClr val="000066"/>
                </a:solidFill>
                <a:latin typeface="Times New Roman" pitchFamily="18" charset="0"/>
              </a:rPr>
              <a:t>Ковардицкого </a:t>
            </a:r>
            <a:r>
              <a:rPr lang="ru-RU" altLang="ru-RU" sz="1800" b="1" dirty="0">
                <a:solidFill>
                  <a:srgbClr val="000066"/>
                </a:solidFill>
                <a:latin typeface="Times New Roman" pitchFamily="18" charset="0"/>
              </a:rPr>
              <a:t>сельского поселения на 2016 год, тыс. рублей</a:t>
            </a:r>
            <a:endParaRPr lang="ru-RU" altLang="ru-RU" sz="18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9529" y="452438"/>
            <a:ext cx="8569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400" dirty="0">
                <a:latin typeface="Times New Roman"/>
                <a:ea typeface="Times New Roman"/>
              </a:rPr>
              <a:t>Уточненный план по расходам бюджета Ковардицкого сельского поселения на 2016 год увеличивается на 10,4 % по отношению к ранее утвержденному плану и составляет 31079,1</a:t>
            </a:r>
            <a:r>
              <a:rPr lang="ru-RU" sz="1400" dirty="0">
                <a:latin typeface="Times New Roman CYR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тыс. </a:t>
            </a:r>
            <a:r>
              <a:rPr lang="ru-RU" sz="1400" dirty="0" smtClean="0">
                <a:latin typeface="Times New Roman"/>
                <a:ea typeface="Times New Roman"/>
              </a:rPr>
              <a:t>рублей.</a:t>
            </a:r>
            <a:endParaRPr lang="ru-RU" sz="1400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28" y="1628800"/>
            <a:ext cx="861060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91" y="4509120"/>
            <a:ext cx="70961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1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52665" y="260648"/>
            <a:ext cx="51117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Дополнительная информация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8" y="692696"/>
            <a:ext cx="8928992" cy="438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-18286" y="5445224"/>
            <a:ext cx="9144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333399"/>
                </a:solidFill>
                <a:latin typeface="Times New Roman" pitchFamily="18" charset="0"/>
              </a:rPr>
              <a:t>С решением Совета народных депутатов </a:t>
            </a:r>
            <a:r>
              <a:rPr lang="ru-RU" altLang="ru-RU" sz="1400" b="1" dirty="0" smtClean="0">
                <a:solidFill>
                  <a:srgbClr val="333399"/>
                </a:solidFill>
                <a:latin typeface="Times New Roman" pitchFamily="18" charset="0"/>
              </a:rPr>
              <a:t>Ковардицкого </a:t>
            </a:r>
            <a:r>
              <a:rPr lang="ru-RU" altLang="ru-RU" sz="1400" b="1" dirty="0">
                <a:solidFill>
                  <a:srgbClr val="333399"/>
                </a:solidFill>
                <a:latin typeface="Times New Roman" pitchFamily="18" charset="0"/>
              </a:rPr>
              <a:t>сельского поселения 25.02.2016 № </a:t>
            </a:r>
            <a:r>
              <a:rPr lang="ru-RU" altLang="ru-RU" sz="1400" b="1" dirty="0" smtClean="0">
                <a:solidFill>
                  <a:srgbClr val="333399"/>
                </a:solidFill>
                <a:latin typeface="Times New Roman" pitchFamily="18" charset="0"/>
              </a:rPr>
              <a:t>7 </a:t>
            </a:r>
            <a:r>
              <a:rPr lang="ru-RU" altLang="ru-RU" sz="1400" b="1" dirty="0">
                <a:solidFill>
                  <a:srgbClr val="333399"/>
                </a:solidFill>
                <a:latin typeface="Times New Roman" pitchFamily="18" charset="0"/>
              </a:rPr>
              <a:t/>
            </a:r>
            <a:br>
              <a:rPr lang="ru-RU" altLang="ru-RU" sz="1400" b="1" dirty="0">
                <a:solidFill>
                  <a:srgbClr val="333399"/>
                </a:solidFill>
                <a:latin typeface="Times New Roman" pitchFamily="18" charset="0"/>
              </a:rPr>
            </a:br>
            <a:r>
              <a:rPr lang="ru-RU" altLang="ru-RU" sz="1400" b="1" dirty="0">
                <a:solidFill>
                  <a:srgbClr val="333399"/>
                </a:solidFill>
                <a:latin typeface="Times New Roman" pitchFamily="18" charset="0"/>
              </a:rPr>
              <a:t>«О внесении изменений в решение Совета народных депутатов </a:t>
            </a:r>
            <a:r>
              <a:rPr lang="ru-RU" altLang="ru-RU" sz="1400" b="1" dirty="0" smtClean="0">
                <a:solidFill>
                  <a:srgbClr val="333399"/>
                </a:solidFill>
                <a:latin typeface="Times New Roman" pitchFamily="18" charset="0"/>
              </a:rPr>
              <a:t>Ковардицкого </a:t>
            </a:r>
            <a:r>
              <a:rPr lang="ru-RU" altLang="ru-RU" sz="1400" b="1" dirty="0">
                <a:solidFill>
                  <a:srgbClr val="333399"/>
                </a:solidFill>
                <a:latin typeface="Times New Roman" pitchFamily="18" charset="0"/>
              </a:rPr>
              <a:t>сельского поселения от 17.12.2015 № </a:t>
            </a:r>
            <a:r>
              <a:rPr lang="ru-RU" altLang="ru-RU" sz="1400" b="1" dirty="0" smtClean="0">
                <a:solidFill>
                  <a:srgbClr val="333399"/>
                </a:solidFill>
                <a:latin typeface="Times New Roman" pitchFamily="18" charset="0"/>
              </a:rPr>
              <a:t>74 </a:t>
            </a:r>
            <a:r>
              <a:rPr lang="ru-RU" altLang="ru-RU" sz="1400" b="1" dirty="0">
                <a:solidFill>
                  <a:srgbClr val="333399"/>
                </a:solidFill>
                <a:latin typeface="Times New Roman" pitchFamily="18" charset="0"/>
              </a:rPr>
              <a:t>«О бюджете </a:t>
            </a:r>
            <a:r>
              <a:rPr lang="ru-RU" altLang="ru-RU" sz="1400" b="1" dirty="0" smtClean="0">
                <a:solidFill>
                  <a:srgbClr val="333399"/>
                </a:solidFill>
                <a:latin typeface="Times New Roman" pitchFamily="18" charset="0"/>
              </a:rPr>
              <a:t>Ковардицкого </a:t>
            </a:r>
            <a:r>
              <a:rPr lang="ru-RU" altLang="ru-RU" sz="1400" b="1" dirty="0">
                <a:solidFill>
                  <a:srgbClr val="333399"/>
                </a:solidFill>
                <a:latin typeface="Times New Roman" pitchFamily="18" charset="0"/>
              </a:rPr>
              <a:t>сельского поселения на 2016 год и на плановый период 2017 и 2018 годов» можно ознакомиться в газете «Муромский край. Документы» или на сайте администрации Муромского района </a:t>
            </a:r>
            <a:r>
              <a:rPr lang="en-US" altLang="ru-RU" sz="1400" b="1" u="sng" dirty="0">
                <a:solidFill>
                  <a:srgbClr val="FF00FF"/>
                </a:solidFill>
                <a:latin typeface="Times New Roman" pitchFamily="18" charset="0"/>
              </a:rPr>
              <a:t>www.muromraion.ru</a:t>
            </a:r>
            <a:r>
              <a:rPr lang="ru-RU" altLang="ru-RU" sz="1400" b="1" u="sng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ru-RU" sz="14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>
                <a:solidFill>
                  <a:srgbClr val="333399"/>
                </a:solidFill>
                <a:latin typeface="Times New Roman" pitchFamily="18" charset="0"/>
              </a:rPr>
              <a:t>в разделе «Финансовое управление».</a:t>
            </a:r>
          </a:p>
        </p:txBody>
      </p:sp>
    </p:spTree>
    <p:extLst>
      <p:ext uri="{BB962C8B-B14F-4D97-AF65-F5344CB8AC3E}">
        <p14:creationId xmlns:p14="http://schemas.microsoft.com/office/powerpoint/2010/main" val="347453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6"/>
          <p:cNvSpPr>
            <a:spLocks noChangeArrowheads="1"/>
          </p:cNvSpPr>
          <p:nvPr/>
        </p:nvSpPr>
        <p:spPr bwMode="auto">
          <a:xfrm>
            <a:off x="5508625" y="5734050"/>
            <a:ext cx="3527425" cy="576263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31" name="AutoShape 6"/>
          <p:cNvSpPr>
            <a:spLocks noChangeArrowheads="1"/>
          </p:cNvSpPr>
          <p:nvPr/>
        </p:nvSpPr>
        <p:spPr bwMode="auto">
          <a:xfrm>
            <a:off x="107950" y="5734050"/>
            <a:ext cx="4032250" cy="647700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32" name="Text Box 58"/>
          <p:cNvSpPr txBox="1">
            <a:spLocks noChangeArrowheads="1"/>
          </p:cNvSpPr>
          <p:nvPr/>
        </p:nvSpPr>
        <p:spPr bwMode="auto">
          <a:xfrm>
            <a:off x="1042988" y="0"/>
            <a:ext cx="7200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Бюджетный процесс</a:t>
            </a:r>
            <a:endParaRPr lang="ru-RU" altLang="ru-RU" sz="2400" b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5900" y="476250"/>
            <a:ext cx="8928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603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159000" y="1125538"/>
            <a:ext cx="5072063" cy="288925"/>
          </a:xfrm>
          <a:prstGeom prst="rect">
            <a:avLst/>
          </a:prstGeom>
          <a:solidFill>
            <a:srgbClr val="CCFFFF"/>
          </a:solidFill>
          <a:ln w="15875">
            <a:solidFill>
              <a:srgbClr val="3366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297FD5"/>
                </a:solidFill>
                <a:latin typeface="Times New Roman" pitchFamily="18" charset="0"/>
              </a:rPr>
              <a:t>ЭТАПЫ БЮДЖЕТНОГО ПРОЦЕССА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287338" y="1701800"/>
            <a:ext cx="1476375" cy="863600"/>
          </a:xfrm>
          <a:prstGeom prst="rect">
            <a:avLst/>
          </a:prstGeom>
          <a:solidFill>
            <a:srgbClr val="CCFFFF"/>
          </a:solidFill>
          <a:ln w="15875">
            <a:solidFill>
              <a:srgbClr val="0066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297FD5"/>
                </a:solidFill>
                <a:latin typeface="Times New Roman" pitchFamily="18" charset="0"/>
              </a:rPr>
              <a:t>Разработка проекта бюджета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943100" y="1701800"/>
            <a:ext cx="1511300" cy="865188"/>
          </a:xfrm>
          <a:prstGeom prst="rect">
            <a:avLst/>
          </a:prstGeom>
          <a:solidFill>
            <a:srgbClr val="CCFFFF"/>
          </a:solidFill>
          <a:ln w="15875">
            <a:solidFill>
              <a:srgbClr val="0066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297FD5"/>
                </a:solidFill>
                <a:latin typeface="Times New Roman" pitchFamily="18" charset="0"/>
              </a:rPr>
              <a:t>Рассмотрение проекта бюджета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671888" y="1701800"/>
            <a:ext cx="1511300" cy="865188"/>
          </a:xfrm>
          <a:prstGeom prst="rect">
            <a:avLst/>
          </a:prstGeom>
          <a:solidFill>
            <a:srgbClr val="CCFFFF"/>
          </a:solidFill>
          <a:ln w="15875">
            <a:solidFill>
              <a:srgbClr val="0066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297FD5"/>
                </a:solidFill>
                <a:latin typeface="Times New Roman" pitchFamily="18" charset="0"/>
              </a:rPr>
              <a:t>Утверждение проекта бюджета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400675" y="1701800"/>
            <a:ext cx="1482725" cy="863600"/>
          </a:xfrm>
          <a:prstGeom prst="rect">
            <a:avLst/>
          </a:prstGeom>
          <a:solidFill>
            <a:srgbClr val="CCFFFF"/>
          </a:solidFill>
          <a:ln w="15875">
            <a:solidFill>
              <a:srgbClr val="0066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297FD5"/>
                </a:solidFill>
                <a:latin typeface="Times New Roman" pitchFamily="18" charset="0"/>
              </a:rPr>
              <a:t>Исполнение бюджета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7127875" y="1701800"/>
            <a:ext cx="1992313" cy="863600"/>
          </a:xfrm>
          <a:prstGeom prst="rect">
            <a:avLst/>
          </a:prstGeom>
          <a:solidFill>
            <a:srgbClr val="CCFFFF"/>
          </a:solidFill>
          <a:ln w="15875">
            <a:solidFill>
              <a:srgbClr val="0066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297FD5"/>
                </a:solidFill>
                <a:latin typeface="Times New Roman" pitchFamily="18" charset="0"/>
              </a:rPr>
              <a:t>Рассмотрение и утверждение отчета об исполнении бюджета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464050" y="1412875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63600" y="1485900"/>
            <a:ext cx="7416800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863600" y="1485900"/>
            <a:ext cx="0" cy="217488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592388" y="1485900"/>
            <a:ext cx="0" cy="214313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4464050" y="1485900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6119813" y="1485900"/>
            <a:ext cx="0" cy="214313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8280400" y="1485900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547" name="Text Box 280"/>
          <p:cNvSpPr txBox="1">
            <a:spLocks noChangeArrowheads="1"/>
          </p:cNvSpPr>
          <p:nvPr/>
        </p:nvSpPr>
        <p:spPr bwMode="auto">
          <a:xfrm>
            <a:off x="0" y="5805488"/>
            <a:ext cx="43195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Определение основных </a:t>
            </a:r>
            <a:r>
              <a:rPr lang="ru-RU" altLang="ru-RU" sz="1300" b="1" smtClean="0">
                <a:solidFill>
                  <a:prstClr val="black"/>
                </a:solidFill>
                <a:latin typeface="Times New Roman" pitchFamily="18" charset="0"/>
              </a:rPr>
              <a:t>приоритетов и направлений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финансирования расходов бюджета сельского поселения</a:t>
            </a:r>
          </a:p>
        </p:txBody>
      </p:sp>
      <p:sp>
        <p:nvSpPr>
          <p:cNvPr id="22548" name="Text Box 58"/>
          <p:cNvSpPr txBox="1">
            <a:spLocks noChangeArrowheads="1"/>
          </p:cNvSpPr>
          <p:nvPr/>
        </p:nvSpPr>
        <p:spPr bwMode="auto">
          <a:xfrm>
            <a:off x="1116013" y="3213100"/>
            <a:ext cx="7200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Основы составления проекта бюджета сельского поселения</a:t>
            </a:r>
            <a:endParaRPr lang="ru-RU" altLang="ru-RU" sz="2400" b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2549" name="AutoShape 6"/>
          <p:cNvSpPr>
            <a:spLocks noChangeArrowheads="1"/>
          </p:cNvSpPr>
          <p:nvPr/>
        </p:nvSpPr>
        <p:spPr bwMode="auto">
          <a:xfrm>
            <a:off x="2339975" y="3860800"/>
            <a:ext cx="2171700" cy="129698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50" name="AutoShape 6"/>
          <p:cNvSpPr>
            <a:spLocks noChangeArrowheads="1"/>
          </p:cNvSpPr>
          <p:nvPr/>
        </p:nvSpPr>
        <p:spPr bwMode="auto">
          <a:xfrm>
            <a:off x="4572000" y="3933825"/>
            <a:ext cx="2171700" cy="936625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51" name="AutoShape 6"/>
          <p:cNvSpPr>
            <a:spLocks noChangeArrowheads="1"/>
          </p:cNvSpPr>
          <p:nvPr/>
        </p:nvSpPr>
        <p:spPr bwMode="auto">
          <a:xfrm>
            <a:off x="6804025" y="3933825"/>
            <a:ext cx="2232025" cy="936625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52" name="AutoShape 6"/>
          <p:cNvSpPr>
            <a:spLocks noChangeArrowheads="1"/>
          </p:cNvSpPr>
          <p:nvPr/>
        </p:nvSpPr>
        <p:spPr bwMode="auto">
          <a:xfrm>
            <a:off x="0" y="3789363"/>
            <a:ext cx="2171700" cy="1296987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53" name="Text Box 12"/>
          <p:cNvSpPr txBox="1">
            <a:spLocks noChangeArrowheads="1"/>
          </p:cNvSpPr>
          <p:nvPr/>
        </p:nvSpPr>
        <p:spPr bwMode="auto">
          <a:xfrm>
            <a:off x="2411413" y="3789363"/>
            <a:ext cx="20145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Основные направления бюджетной политики сельского поселения и основные направления  налоговой политики сельского поселения</a:t>
            </a:r>
          </a:p>
        </p:txBody>
      </p:sp>
      <p:sp>
        <p:nvSpPr>
          <p:cNvPr id="22554" name="Text Box 11"/>
          <p:cNvSpPr txBox="1">
            <a:spLocks noChangeArrowheads="1"/>
          </p:cNvSpPr>
          <p:nvPr/>
        </p:nvSpPr>
        <p:spPr bwMode="auto">
          <a:xfrm>
            <a:off x="4716463" y="3924300"/>
            <a:ext cx="19446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Прогноз социально – экономического развития сельского поселения</a:t>
            </a:r>
          </a:p>
        </p:txBody>
      </p:sp>
      <p:sp>
        <p:nvSpPr>
          <p:cNvPr id="22555" name="Text Box 13"/>
          <p:cNvSpPr txBox="1">
            <a:spLocks noChangeArrowheads="1"/>
          </p:cNvSpPr>
          <p:nvPr/>
        </p:nvSpPr>
        <p:spPr bwMode="auto">
          <a:xfrm>
            <a:off x="6732588" y="3933825"/>
            <a:ext cx="24114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Муниципальные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программы (проекты муниципальных программ) сельского поселения</a:t>
            </a:r>
          </a:p>
        </p:txBody>
      </p:sp>
      <p:sp>
        <p:nvSpPr>
          <p:cNvPr id="22556" name="Text Box 281"/>
          <p:cNvSpPr txBox="1">
            <a:spLocks noChangeArrowheads="1"/>
          </p:cNvSpPr>
          <p:nvPr/>
        </p:nvSpPr>
        <p:spPr bwMode="auto">
          <a:xfrm>
            <a:off x="5508625" y="5734050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Определение основных </a:t>
            </a:r>
            <a:r>
              <a:rPr lang="ru-RU" altLang="ru-RU" sz="1300" b="1" smtClean="0">
                <a:solidFill>
                  <a:prstClr val="black"/>
                </a:solidFill>
                <a:latin typeface="Times New Roman" pitchFamily="18" charset="0"/>
              </a:rPr>
              <a:t>объемов доходов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бюджета сельского поселения</a:t>
            </a:r>
          </a:p>
        </p:txBody>
      </p:sp>
      <p:sp>
        <p:nvSpPr>
          <p:cNvPr id="22557" name="AutoShape 207"/>
          <p:cNvSpPr>
            <a:spLocks noChangeArrowheads="1"/>
          </p:cNvSpPr>
          <p:nvPr/>
        </p:nvSpPr>
        <p:spPr bwMode="auto">
          <a:xfrm rot="-5400000">
            <a:off x="3250407" y="5182393"/>
            <a:ext cx="387350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58" name="AutoShape 207"/>
          <p:cNvSpPr>
            <a:spLocks noChangeArrowheads="1"/>
          </p:cNvSpPr>
          <p:nvPr/>
        </p:nvSpPr>
        <p:spPr bwMode="auto">
          <a:xfrm rot="-5400000">
            <a:off x="5495926" y="5026025"/>
            <a:ext cx="647700" cy="479425"/>
          </a:xfrm>
          <a:prstGeom prst="leftArrow">
            <a:avLst>
              <a:gd name="adj1" fmla="val 50000"/>
              <a:gd name="adj2" fmla="val 379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59" name="AutoShape 207"/>
          <p:cNvSpPr>
            <a:spLocks noChangeArrowheads="1"/>
          </p:cNvSpPr>
          <p:nvPr/>
        </p:nvSpPr>
        <p:spPr bwMode="auto">
          <a:xfrm rot="-5400000">
            <a:off x="7572375" y="5016501"/>
            <a:ext cx="630237" cy="481012"/>
          </a:xfrm>
          <a:prstGeom prst="leftArrow">
            <a:avLst>
              <a:gd name="adj1" fmla="val 50000"/>
              <a:gd name="adj2" fmla="val 368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60" name="AutoShape 207"/>
          <p:cNvSpPr>
            <a:spLocks noChangeArrowheads="1"/>
          </p:cNvSpPr>
          <p:nvPr/>
        </p:nvSpPr>
        <p:spPr bwMode="auto">
          <a:xfrm rot="-5400000">
            <a:off x="803276" y="5110162"/>
            <a:ext cx="385762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61" name="AutoShape 49"/>
          <p:cNvSpPr>
            <a:spLocks noChangeArrowheads="1"/>
          </p:cNvSpPr>
          <p:nvPr/>
        </p:nvSpPr>
        <p:spPr bwMode="auto">
          <a:xfrm rot="5400000">
            <a:off x="4644232" y="5372894"/>
            <a:ext cx="360362" cy="1225550"/>
          </a:xfrm>
          <a:prstGeom prst="upDownArrow">
            <a:avLst>
              <a:gd name="adj1" fmla="val 50000"/>
              <a:gd name="adj2" fmla="val 680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62" name="Text Box 10"/>
          <p:cNvSpPr txBox="1">
            <a:spLocks noChangeArrowheads="1"/>
          </p:cNvSpPr>
          <p:nvPr/>
        </p:nvSpPr>
        <p:spPr bwMode="auto">
          <a:xfrm>
            <a:off x="0" y="3716338"/>
            <a:ext cx="22685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Положения послания Президента Российской Федерации Федеральному Собранию Российской Федерации, определяющих бюджетную политику</a:t>
            </a:r>
          </a:p>
        </p:txBody>
      </p:sp>
    </p:spTree>
    <p:extLst>
      <p:ext uri="{BB962C8B-B14F-4D97-AF65-F5344CB8AC3E}">
        <p14:creationId xmlns:p14="http://schemas.microsoft.com/office/powerpoint/2010/main" val="197547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>
          <a:xfrm>
            <a:off x="313003" y="298837"/>
            <a:ext cx="8467109" cy="556121"/>
          </a:xfrm>
          <a:solidFill>
            <a:srgbClr val="CCFFFF"/>
          </a:soli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normAutofit fontScale="90000"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Классификация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расходов бюджета по разделам</a:t>
            </a:r>
          </a:p>
        </p:txBody>
      </p:sp>
      <p:pic>
        <p:nvPicPr>
          <p:cNvPr id="23555" name="Picture 7" descr="Физ-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981075"/>
            <a:ext cx="7175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ЖК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981075"/>
            <a:ext cx="7191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2" descr="Культу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981075"/>
            <a:ext cx="7223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4" descr="на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81075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7" descr="Общегос-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7191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8" descr="СМ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981075"/>
            <a:ext cx="6477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9" descr="Со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981075"/>
            <a:ext cx="7175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Line 20"/>
          <p:cNvSpPr>
            <a:spLocks noChangeShapeType="1"/>
          </p:cNvSpPr>
          <p:nvPr/>
        </p:nvSpPr>
        <p:spPr bwMode="auto">
          <a:xfrm>
            <a:off x="1476375" y="14843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63" name="Text Box 21"/>
          <p:cNvSpPr txBox="1">
            <a:spLocks noChangeArrowheads="1"/>
          </p:cNvSpPr>
          <p:nvPr/>
        </p:nvSpPr>
        <p:spPr bwMode="auto">
          <a:xfrm>
            <a:off x="107950" y="2349500"/>
            <a:ext cx="1079500" cy="369888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900" b="1" smtClean="0">
                <a:solidFill>
                  <a:prstClr val="black"/>
                </a:solidFill>
                <a:latin typeface="Times New Roman" pitchFamily="18" charset="0"/>
              </a:rPr>
              <a:t>Общегосударст-венные вопросы</a:t>
            </a:r>
          </a:p>
        </p:txBody>
      </p:sp>
      <p:sp>
        <p:nvSpPr>
          <p:cNvPr id="23564" name="Text Box 26"/>
          <p:cNvSpPr txBox="1">
            <a:spLocks noChangeArrowheads="1"/>
          </p:cNvSpPr>
          <p:nvPr/>
        </p:nvSpPr>
        <p:spPr bwMode="auto">
          <a:xfrm>
            <a:off x="1692275" y="2349500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900" b="1" smtClean="0">
                <a:solidFill>
                  <a:prstClr val="black"/>
                </a:solidFill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3565" name="Line 27"/>
          <p:cNvSpPr>
            <a:spLocks noChangeShapeType="1"/>
          </p:cNvSpPr>
          <p:nvPr/>
        </p:nvSpPr>
        <p:spPr bwMode="auto">
          <a:xfrm>
            <a:off x="2339975" y="14843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66" name="Text Box 33"/>
          <p:cNvSpPr txBox="1">
            <a:spLocks noChangeArrowheads="1"/>
          </p:cNvSpPr>
          <p:nvPr/>
        </p:nvSpPr>
        <p:spPr bwMode="auto">
          <a:xfrm>
            <a:off x="2881313" y="1758950"/>
            <a:ext cx="1077912" cy="5080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900" b="1" smtClean="0">
                <a:solidFill>
                  <a:prstClr val="black"/>
                </a:solidFill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3567" name="Line 34"/>
          <p:cNvSpPr>
            <a:spLocks noChangeShapeType="1"/>
          </p:cNvSpPr>
          <p:nvPr/>
        </p:nvSpPr>
        <p:spPr bwMode="auto">
          <a:xfrm>
            <a:off x="3419475" y="1470025"/>
            <a:ext cx="0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68" name="Text Box 36"/>
          <p:cNvSpPr txBox="1">
            <a:spLocks noChangeArrowheads="1"/>
          </p:cNvSpPr>
          <p:nvPr/>
        </p:nvSpPr>
        <p:spPr bwMode="auto">
          <a:xfrm>
            <a:off x="4032250" y="2428875"/>
            <a:ext cx="1004888" cy="5080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900" b="1" smtClean="0">
                <a:solidFill>
                  <a:prstClr val="black"/>
                </a:solidFill>
                <a:latin typeface="Times New Roman" pitchFamily="18" charset="0"/>
              </a:rPr>
              <a:t>Охрана окружающей среды</a:t>
            </a:r>
          </a:p>
        </p:txBody>
      </p:sp>
      <p:sp>
        <p:nvSpPr>
          <p:cNvPr id="23569" name="Line 37"/>
          <p:cNvSpPr>
            <a:spLocks noChangeShapeType="1"/>
          </p:cNvSpPr>
          <p:nvPr/>
        </p:nvSpPr>
        <p:spPr bwMode="auto">
          <a:xfrm>
            <a:off x="4068763" y="1484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70" name="Line 38"/>
          <p:cNvSpPr>
            <a:spLocks noChangeShapeType="1"/>
          </p:cNvSpPr>
          <p:nvPr/>
        </p:nvSpPr>
        <p:spPr bwMode="auto">
          <a:xfrm>
            <a:off x="4559300" y="1470025"/>
            <a:ext cx="0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71" name="Text Box 39"/>
          <p:cNvSpPr txBox="1">
            <a:spLocks noChangeArrowheads="1"/>
          </p:cNvSpPr>
          <p:nvPr/>
        </p:nvSpPr>
        <p:spPr bwMode="auto">
          <a:xfrm>
            <a:off x="4992688" y="1773238"/>
            <a:ext cx="1150937" cy="369887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900" b="1" smtClean="0">
                <a:solidFill>
                  <a:prstClr val="black"/>
                </a:solidFill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3572" name="Line 40"/>
          <p:cNvSpPr>
            <a:spLocks noChangeShapeType="1"/>
          </p:cNvSpPr>
          <p:nvPr/>
        </p:nvSpPr>
        <p:spPr bwMode="auto">
          <a:xfrm>
            <a:off x="5573713" y="1470025"/>
            <a:ext cx="0" cy="27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73" name="Text Box 42"/>
          <p:cNvSpPr txBox="1">
            <a:spLocks noChangeArrowheads="1"/>
          </p:cNvSpPr>
          <p:nvPr/>
        </p:nvSpPr>
        <p:spPr bwMode="auto">
          <a:xfrm>
            <a:off x="5911850" y="2428875"/>
            <a:ext cx="1150938" cy="369888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900" b="1" smtClean="0">
                <a:solidFill>
                  <a:prstClr val="black"/>
                </a:solidFill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3574" name="Text Box 43"/>
          <p:cNvSpPr txBox="1">
            <a:spLocks noChangeArrowheads="1"/>
          </p:cNvSpPr>
          <p:nvPr/>
        </p:nvSpPr>
        <p:spPr bwMode="auto">
          <a:xfrm>
            <a:off x="6877050" y="1827213"/>
            <a:ext cx="1150938" cy="369887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900" b="1" smtClean="0">
                <a:solidFill>
                  <a:prstClr val="black"/>
                </a:solidFill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3575" name="Line 44"/>
          <p:cNvSpPr>
            <a:spLocks noChangeShapeType="1"/>
          </p:cNvSpPr>
          <p:nvPr/>
        </p:nvSpPr>
        <p:spPr bwMode="auto">
          <a:xfrm>
            <a:off x="6486525" y="1470025"/>
            <a:ext cx="0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76" name="Line 45"/>
          <p:cNvSpPr>
            <a:spLocks noChangeShapeType="1"/>
          </p:cNvSpPr>
          <p:nvPr/>
        </p:nvSpPr>
        <p:spPr bwMode="auto">
          <a:xfrm flipH="1">
            <a:off x="7451725" y="1484313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77" name="Text Box 46"/>
          <p:cNvSpPr txBox="1">
            <a:spLocks noChangeArrowheads="1"/>
          </p:cNvSpPr>
          <p:nvPr/>
        </p:nvSpPr>
        <p:spPr bwMode="auto">
          <a:xfrm>
            <a:off x="7775575" y="2422525"/>
            <a:ext cx="936625" cy="5080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900" b="1" smtClean="0">
                <a:solidFill>
                  <a:prstClr val="black"/>
                </a:solidFill>
                <a:latin typeface="Times New Roman" pitchFamily="18" charset="0"/>
              </a:rPr>
              <a:t>Средства      массовой информации</a:t>
            </a:r>
          </a:p>
        </p:txBody>
      </p:sp>
      <p:sp>
        <p:nvSpPr>
          <p:cNvPr id="23578" name="Line 47"/>
          <p:cNvSpPr>
            <a:spLocks noChangeShapeType="1"/>
          </p:cNvSpPr>
          <p:nvPr/>
        </p:nvSpPr>
        <p:spPr bwMode="auto">
          <a:xfrm>
            <a:off x="8243888" y="1484313"/>
            <a:ext cx="0" cy="938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346517" y="3756957"/>
            <a:ext cx="8459229" cy="523220"/>
          </a:xfrm>
          <a:prstGeom prst="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11272" name="Rectangle 29"/>
          <p:cNvSpPr>
            <a:spLocks noChangeArrowheads="1"/>
          </p:cNvSpPr>
          <p:nvPr/>
        </p:nvSpPr>
        <p:spPr bwMode="auto">
          <a:xfrm>
            <a:off x="276217" y="4581128"/>
            <a:ext cx="4296593" cy="1815882"/>
          </a:xfrm>
          <a:prstGeom prst="rect">
            <a:avLst/>
          </a:prstGeom>
          <a:solidFill>
            <a:srgbClr val="CC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Например, в составе раздела «Жилищно-коммунальное хозяйство»,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в том числе, выделяются: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 -</a:t>
            </a: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 жилищное хозяйство;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 коммунальное хозяйство;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 благоустройство;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-</a:t>
            </a: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 другие вопросы в области жилищно-коммунального хозяйства</a:t>
            </a:r>
          </a:p>
        </p:txBody>
      </p:sp>
      <p:sp>
        <p:nvSpPr>
          <p:cNvPr id="11273" name="Rectangle 30"/>
          <p:cNvSpPr>
            <a:spLocks noChangeArrowheads="1"/>
          </p:cNvSpPr>
          <p:nvPr/>
        </p:nvSpPr>
        <p:spPr bwMode="auto">
          <a:xfrm rot="10800000" flipV="1">
            <a:off x="4947411" y="4581128"/>
            <a:ext cx="3858335" cy="1446550"/>
          </a:xfrm>
          <a:prstGeom prst="rect">
            <a:avLst/>
          </a:prstGeom>
          <a:solidFill>
            <a:srgbClr val="99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400" b="1" smtClean="0">
              <a:solidFill>
                <a:prstClr val="black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</a:rPr>
              <a:t>    </a:t>
            </a:r>
          </a:p>
        </p:txBody>
      </p:sp>
      <p:pic>
        <p:nvPicPr>
          <p:cNvPr id="23588" name="Picture 6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981075"/>
            <a:ext cx="7223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9" name="Picture 6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81075"/>
            <a:ext cx="6270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90" name="Line 67"/>
          <p:cNvSpPr>
            <a:spLocks noChangeShapeType="1"/>
          </p:cNvSpPr>
          <p:nvPr/>
        </p:nvSpPr>
        <p:spPr bwMode="auto">
          <a:xfrm>
            <a:off x="684213" y="14843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91" name="Text Box 68"/>
          <p:cNvSpPr txBox="1">
            <a:spLocks noChangeArrowheads="1"/>
          </p:cNvSpPr>
          <p:nvPr/>
        </p:nvSpPr>
        <p:spPr bwMode="auto">
          <a:xfrm>
            <a:off x="971550" y="1773238"/>
            <a:ext cx="1079500" cy="369887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900" b="1" smtClean="0">
                <a:solidFill>
                  <a:prstClr val="black"/>
                </a:solidFill>
                <a:latin typeface="Times New Roman" pitchFamily="18" charset="0"/>
              </a:rPr>
              <a:t>Национальная оборона</a:t>
            </a:r>
          </a:p>
        </p:txBody>
      </p:sp>
    </p:spTree>
    <p:extLst>
      <p:ext uri="{BB962C8B-B14F-4D97-AF65-F5344CB8AC3E}">
        <p14:creationId xmlns:p14="http://schemas.microsoft.com/office/powerpoint/2010/main" val="30101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28962" cy="1655762"/>
          </a:xfrm>
          <a:prstGeom prst="roundRect">
            <a:avLst>
              <a:gd name="adj" fmla="val 16667"/>
            </a:avLst>
          </a:prstGeom>
          <a:pattFill prst="lgGrid">
            <a:fgClr>
              <a:srgbClr val="FFCC99"/>
            </a:fgClr>
            <a:bgClr>
              <a:schemeClr val="bg1"/>
            </a:bgClr>
          </a:patt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900" smtClean="0">
              <a:solidFill>
                <a:prstClr val="black"/>
              </a:solidFill>
            </a:endParaRPr>
          </a:p>
        </p:txBody>
      </p:sp>
      <p:pic>
        <p:nvPicPr>
          <p:cNvPr id="24579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03350" y="908050"/>
            <a:ext cx="1649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867400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260350"/>
            <a:ext cx="8856663" cy="62642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180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180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180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1800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5867400" y="2708275"/>
            <a:ext cx="938213" cy="2841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prstClr val="black"/>
                </a:solidFill>
                <a:latin typeface="Times New Roman" pitchFamily="18" charset="0"/>
              </a:rPr>
              <a:t>ДОХОДЫ</a:t>
            </a:r>
          </a:p>
        </p:txBody>
      </p:sp>
      <p:pic>
        <p:nvPicPr>
          <p:cNvPr id="24584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1773238"/>
            <a:ext cx="901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 Box 52"/>
          <p:cNvSpPr txBox="1">
            <a:spLocks noChangeArrowheads="1"/>
          </p:cNvSpPr>
          <p:nvPr/>
        </p:nvSpPr>
        <p:spPr bwMode="auto">
          <a:xfrm>
            <a:off x="7380288" y="2708275"/>
            <a:ext cx="1009650" cy="28416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prstClr val="black"/>
                </a:solidFill>
                <a:latin typeface="Times New Roman" pitchFamily="18" charset="0"/>
              </a:rPr>
              <a:t>РАСХОДЫ</a:t>
            </a:r>
          </a:p>
        </p:txBody>
      </p:sp>
      <p:pic>
        <p:nvPicPr>
          <p:cNvPr id="24586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 Box 60"/>
          <p:cNvSpPr txBox="1">
            <a:spLocks noChangeArrowheads="1"/>
          </p:cNvSpPr>
          <p:nvPr/>
        </p:nvSpPr>
        <p:spPr bwMode="auto">
          <a:xfrm>
            <a:off x="395288" y="2565400"/>
            <a:ext cx="936625" cy="2841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prstClr val="black"/>
                </a:solidFill>
                <a:latin typeface="Times New Roman" pitchFamily="18" charset="0"/>
              </a:rPr>
              <a:t>ДОХОДЫ</a:t>
            </a:r>
          </a:p>
        </p:txBody>
      </p:sp>
      <p:sp>
        <p:nvSpPr>
          <p:cNvPr id="24588" name="Text Box 62"/>
          <p:cNvSpPr txBox="1">
            <a:spLocks noChangeArrowheads="1"/>
          </p:cNvSpPr>
          <p:nvPr/>
        </p:nvSpPr>
        <p:spPr bwMode="auto">
          <a:xfrm>
            <a:off x="1763713" y="2565400"/>
            <a:ext cx="1009650" cy="28416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prstClr val="black"/>
                </a:solidFill>
                <a:latin typeface="Times New Roman" pitchFamily="18" charset="0"/>
              </a:rPr>
              <a:t>РАСХОДЫ</a:t>
            </a:r>
          </a:p>
        </p:txBody>
      </p:sp>
      <p:sp>
        <p:nvSpPr>
          <p:cNvPr id="24589" name="AutoShape 77" descr="Крупная сетка"/>
          <p:cNvSpPr>
            <a:spLocks noChangeArrowheads="1"/>
          </p:cNvSpPr>
          <p:nvPr/>
        </p:nvSpPr>
        <p:spPr bwMode="auto">
          <a:xfrm>
            <a:off x="971550" y="115888"/>
            <a:ext cx="6985000" cy="576262"/>
          </a:xfrm>
          <a:prstGeom prst="bevel">
            <a:avLst>
              <a:gd name="adj" fmla="val 12500"/>
            </a:avLst>
          </a:prstGeom>
          <a:pattFill prst="lgGrid">
            <a:fgClr>
              <a:srgbClr val="FFCC99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900" smtClean="0">
              <a:solidFill>
                <a:prstClr val="black"/>
              </a:solidFill>
            </a:endParaRPr>
          </a:p>
        </p:txBody>
      </p:sp>
      <p:sp>
        <p:nvSpPr>
          <p:cNvPr id="24590" name="Text Box 78"/>
          <p:cNvSpPr txBox="1">
            <a:spLocks noChangeArrowheads="1"/>
          </p:cNvSpPr>
          <p:nvPr/>
        </p:nvSpPr>
        <p:spPr bwMode="auto">
          <a:xfrm>
            <a:off x="1187450" y="188913"/>
            <a:ext cx="6624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prstClr val="black"/>
                </a:solidFill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24591" name="Text Box 80"/>
          <p:cNvSpPr txBox="1">
            <a:spLocks noChangeArrowheads="1"/>
          </p:cNvSpPr>
          <p:nvPr/>
        </p:nvSpPr>
        <p:spPr bwMode="auto">
          <a:xfrm>
            <a:off x="323850" y="3068638"/>
            <a:ext cx="28797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ДЕФИЦИТ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(расходы больше доходов)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имеющиеся накопления, остатки, взять в долг).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592" name="AutoShape 82" descr="Крупная сетка"/>
          <p:cNvSpPr>
            <a:spLocks noChangeArrowheads="1"/>
          </p:cNvSpPr>
          <p:nvPr/>
        </p:nvSpPr>
        <p:spPr bwMode="auto">
          <a:xfrm>
            <a:off x="5724525" y="3141663"/>
            <a:ext cx="3095625" cy="1655762"/>
          </a:xfrm>
          <a:prstGeom prst="roundRect">
            <a:avLst>
              <a:gd name="adj" fmla="val 16667"/>
            </a:avLst>
          </a:prstGeom>
          <a:pattFill prst="lgGrid">
            <a:fgClr>
              <a:srgbClr val="FFCC99"/>
            </a:fgClr>
            <a:bgClr>
              <a:schemeClr val="bg1"/>
            </a:bgClr>
          </a:patt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900" smtClean="0">
              <a:solidFill>
                <a:prstClr val="black"/>
              </a:solidFill>
            </a:endParaRPr>
          </a:p>
        </p:txBody>
      </p:sp>
      <p:sp>
        <p:nvSpPr>
          <p:cNvPr id="24593" name="Text Box 83"/>
          <p:cNvSpPr txBox="1">
            <a:spLocks noChangeArrowheads="1"/>
          </p:cNvSpPr>
          <p:nvPr/>
        </p:nvSpPr>
        <p:spPr bwMode="auto">
          <a:xfrm>
            <a:off x="5795963" y="3141663"/>
            <a:ext cx="29527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ПРОФИЦИТ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(доходы больше расходов)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</p:spTree>
    <p:extLst>
      <p:ext uri="{BB962C8B-B14F-4D97-AF65-F5344CB8AC3E}">
        <p14:creationId xmlns:p14="http://schemas.microsoft.com/office/powerpoint/2010/main" val="206851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88913"/>
            <a:ext cx="8786813" cy="6480175"/>
          </a:xfrm>
        </p:spPr>
        <p:txBody>
          <a:bodyPr/>
          <a:lstStyle/>
          <a:p>
            <a:pPr marL="0" indent="542925" algn="just" eaLnBrk="1" hangingPunct="1">
              <a:buFontTx/>
              <a:buNone/>
            </a:pPr>
            <a:r>
              <a:rPr lang="ru-RU" altLang="ru-RU" sz="1300" smtClean="0">
                <a:latin typeface="Times New Roman" pitchFamily="18" charset="0"/>
              </a:rPr>
              <a:t>.</a:t>
            </a:r>
          </a:p>
          <a:p>
            <a:pPr marL="0" indent="542925" algn="just" eaLnBrk="1" hangingPunct="1">
              <a:buFontTx/>
              <a:buNone/>
            </a:pPr>
            <a:endParaRPr lang="ru-RU" altLang="ru-RU" sz="1300" b="1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542925" algn="just" eaLnBrk="1" hangingPunct="1">
              <a:buFontTx/>
              <a:buNone/>
            </a:pPr>
            <a:endParaRPr lang="ru-RU" altLang="ru-RU" sz="1300" b="1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542925" algn="just" eaLnBrk="1" hangingPunct="1">
              <a:buFontTx/>
              <a:buNone/>
            </a:pPr>
            <a:endParaRPr lang="ru-RU" altLang="ru-RU" sz="1800" b="1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542925" algn="just" eaLnBrk="1" hangingPunct="1">
              <a:buFontTx/>
              <a:buNone/>
            </a:pPr>
            <a:endParaRPr lang="ru-RU" altLang="ru-RU" sz="1800" b="1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542925" algn="just" eaLnBrk="1" hangingPunct="1">
              <a:buFontTx/>
              <a:buNone/>
            </a:pPr>
            <a:endParaRPr lang="ru-RU" altLang="ru-RU" sz="1800" b="1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grpSp>
        <p:nvGrpSpPr>
          <p:cNvPr id="25603" name="AutoShape 6"/>
          <p:cNvGrpSpPr>
            <a:grpSpLocks/>
          </p:cNvGrpSpPr>
          <p:nvPr/>
        </p:nvGrpSpPr>
        <p:grpSpPr bwMode="auto">
          <a:xfrm>
            <a:off x="2339975" y="319088"/>
            <a:ext cx="4681538" cy="388937"/>
            <a:chOff x="1233" y="-197"/>
            <a:chExt cx="3291" cy="1324"/>
          </a:xfrm>
        </p:grpSpPr>
        <p:pic>
          <p:nvPicPr>
            <p:cNvPr id="25631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-197"/>
              <a:ext cx="3291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32" name="Text Box 23"/>
            <p:cNvSpPr txBox="1">
              <a:spLocks noChangeArrowheads="1"/>
            </p:cNvSpPr>
            <p:nvPr/>
          </p:nvSpPr>
          <p:spPr bwMode="auto">
            <a:xfrm>
              <a:off x="1311" y="85"/>
              <a:ext cx="3138" cy="75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b="1" i="1" smtClean="0">
                  <a:solidFill>
                    <a:prstClr val="black"/>
                  </a:solidFill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699127" y="886818"/>
            <a:ext cx="1838801" cy="3269439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172" name="AutoShape 8"/>
          <p:cNvSpPr>
            <a:spLocks noChangeArrowheads="1"/>
          </p:cNvSpPr>
          <p:nvPr/>
        </p:nvSpPr>
        <p:spPr bwMode="auto">
          <a:xfrm>
            <a:off x="2693211" y="866330"/>
            <a:ext cx="1843212" cy="3269439"/>
          </a:xfrm>
          <a:prstGeom prst="flowChartAlternateProcess">
            <a:avLst/>
          </a:prstGeom>
          <a:solidFill>
            <a:srgbClr val="CCFFCC">
              <a:alpha val="7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4729506" y="886817"/>
            <a:ext cx="1910302" cy="3269439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613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z="900" smtClean="0">
              <a:solidFill>
                <a:prstClr val="black"/>
              </a:solidFill>
            </a:endParaRPr>
          </a:p>
        </p:txBody>
      </p:sp>
      <p:sp>
        <p:nvSpPr>
          <p:cNvPr id="25614" name="Text Box 40"/>
          <p:cNvSpPr txBox="1">
            <a:spLocks noChangeArrowheads="1"/>
          </p:cNvSpPr>
          <p:nvPr/>
        </p:nvSpPr>
        <p:spPr bwMode="auto">
          <a:xfrm>
            <a:off x="823913" y="989013"/>
            <a:ext cx="15843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</a:rPr>
              <a:t>Дотации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ru-RU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от лат. «</a:t>
            </a:r>
            <a:r>
              <a:rPr lang="en-US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Dotatio</a:t>
            </a:r>
            <a:r>
              <a:rPr lang="ru-RU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» -дар, пожертвование</a:t>
            </a: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Предоставляется без определения конкретной цели их использования</a:t>
            </a:r>
          </a:p>
        </p:txBody>
      </p:sp>
      <p:sp>
        <p:nvSpPr>
          <p:cNvPr id="25615" name="Text Box 41"/>
          <p:cNvSpPr txBox="1">
            <a:spLocks noChangeArrowheads="1"/>
          </p:cNvSpPr>
          <p:nvPr/>
        </p:nvSpPr>
        <p:spPr bwMode="auto">
          <a:xfrm>
            <a:off x="2786063" y="887413"/>
            <a:ext cx="165735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</a:rPr>
              <a:t>Субвенции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ru-RU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от лат.</a:t>
            </a:r>
            <a:r>
              <a:rPr lang="en-US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«</a:t>
            </a:r>
            <a:r>
              <a:rPr lang="en-US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Subvenire</a:t>
            </a:r>
            <a:r>
              <a:rPr lang="ru-RU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»</a:t>
            </a:r>
            <a:r>
              <a:rPr lang="en-US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 - </a:t>
            </a:r>
            <a:r>
              <a:rPr lang="ru-RU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приходить на помощь</a:t>
            </a: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</p:txBody>
      </p:sp>
      <p:sp>
        <p:nvSpPr>
          <p:cNvPr id="25616" name="Text Box 42"/>
          <p:cNvSpPr txBox="1">
            <a:spLocks noChangeArrowheads="1"/>
          </p:cNvSpPr>
          <p:nvPr/>
        </p:nvSpPr>
        <p:spPr bwMode="auto">
          <a:xfrm>
            <a:off x="4814888" y="887413"/>
            <a:ext cx="172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</a:rPr>
              <a:t>Субсидии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(от лат. «</a:t>
            </a:r>
            <a:r>
              <a:rPr lang="en-US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Subsiduim</a:t>
            </a:r>
            <a:r>
              <a:rPr lang="ru-RU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» - поддержка)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25617" name="Line 43"/>
          <p:cNvSpPr>
            <a:spLocks noChangeShapeType="1"/>
          </p:cNvSpPr>
          <p:nvPr/>
        </p:nvSpPr>
        <p:spPr bwMode="auto">
          <a:xfrm flipH="1">
            <a:off x="2051050" y="685800"/>
            <a:ext cx="496888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18" name="Line 44"/>
          <p:cNvSpPr>
            <a:spLocks noChangeShapeType="1"/>
          </p:cNvSpPr>
          <p:nvPr/>
        </p:nvSpPr>
        <p:spPr bwMode="auto">
          <a:xfrm flipH="1">
            <a:off x="3614738" y="700088"/>
            <a:ext cx="327025" cy="187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19" name="Line 45"/>
          <p:cNvSpPr>
            <a:spLocks noChangeShapeType="1"/>
          </p:cNvSpPr>
          <p:nvPr/>
        </p:nvSpPr>
        <p:spPr bwMode="auto">
          <a:xfrm>
            <a:off x="6821488" y="685800"/>
            <a:ext cx="487362" cy="201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20" name="Text Box 46"/>
          <p:cNvSpPr txBox="1">
            <a:spLocks noChangeArrowheads="1"/>
          </p:cNvSpPr>
          <p:nvPr/>
        </p:nvSpPr>
        <p:spPr bwMode="auto">
          <a:xfrm>
            <a:off x="1908175" y="-19050"/>
            <a:ext cx="5256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00FF"/>
                </a:solidFill>
                <a:latin typeface="Times New Roman" pitchFamily="18" charset="0"/>
              </a:rPr>
              <a:t>Межбюджетные отношения</a:t>
            </a:r>
            <a:endParaRPr lang="ru-RU" altLang="ru-RU" sz="24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6820770" y="922862"/>
            <a:ext cx="1841656" cy="3269439"/>
          </a:xfrm>
          <a:prstGeom prst="flowChartAlternateProcess">
            <a:avLst/>
          </a:prstGeom>
          <a:solidFill>
            <a:srgbClr val="CCFFCC">
              <a:alpha val="7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624" name="Line 50"/>
          <p:cNvSpPr>
            <a:spLocks noChangeShapeType="1"/>
          </p:cNvSpPr>
          <p:nvPr/>
        </p:nvSpPr>
        <p:spPr bwMode="auto">
          <a:xfrm>
            <a:off x="5430838" y="685800"/>
            <a:ext cx="260350" cy="201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25" name="Text Box 51"/>
          <p:cNvSpPr txBox="1">
            <a:spLocks noChangeArrowheads="1"/>
          </p:cNvSpPr>
          <p:nvPr/>
        </p:nvSpPr>
        <p:spPr bwMode="auto">
          <a:xfrm>
            <a:off x="6821488" y="949325"/>
            <a:ext cx="2014537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</a:rPr>
              <a:t>Иные межбюджетные трансферты</a:t>
            </a:r>
            <a:r>
              <a:rPr lang="ru-RU" altLang="ru-RU" sz="900" smtClean="0">
                <a:solidFill>
                  <a:prstClr val="black"/>
                </a:solidFill>
              </a:rPr>
              <a:t> </a:t>
            </a:r>
            <a:r>
              <a:rPr lang="ru-RU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(Трансфе́рт от лат. «Transfero»-переношу,перемещаю)</a:t>
            </a:r>
            <a:r>
              <a:rPr lang="ru-RU" altLang="ru-RU" sz="1400" b="1" smtClean="0">
                <a:solidFill>
                  <a:prstClr val="black"/>
                </a:solidFill>
              </a:rPr>
              <a:t> </a:t>
            </a: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Предоставляются на осуществление части полномочий по решению вопросов местного значения в соответствии с заключенными соглашениями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400" b="1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900" b="1" smtClean="0">
              <a:solidFill>
                <a:prstClr val="black"/>
              </a:solidFill>
            </a:endParaRPr>
          </a:p>
        </p:txBody>
      </p:sp>
      <p:sp>
        <p:nvSpPr>
          <p:cNvPr id="25626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857250" y="4271963"/>
            <a:ext cx="7702550" cy="258603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Иные межбюджетные трансферты, передаваемые бюджету Муромского района из бюджета Ковардицкого сельского поселения: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itchFamily="18" charset="0"/>
              </a:rPr>
              <a:t>составление и рассмотрение проекта бюджета поселения, утверждение и исполнение бюджета поселения, осуществление контроля за его исполнением, составление и утверждение отчета об исполнении бюджета поселения;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itchFamily="18" charset="0"/>
              </a:rPr>
              <a:t>обеспечение проживающих в Ковардицком сельском поселении Муромского района и нуждающихся в жилых помещениях малоимущих граждан жилыми помещениями, а именно: принятие решений о предоставлении жилых помещений по договору социального найма, установление размера дохода, приходящегося на каждого члена семьи  и стоимости имущества, находящегося в собственности членов семьи и подлежащего налогообложению, в целях признания граждан малоимущими и предоставления им по договорам социального найма жилых помещений муниципального жилищного фонда; ведение в установленном порядке учета граждан в качестве нуждающихся в жилых помещениях, предоставляемых по договорам социального найма.</a:t>
            </a:r>
          </a:p>
        </p:txBody>
      </p:sp>
      <p:sp>
        <p:nvSpPr>
          <p:cNvPr id="25627" name="Line 5"/>
          <p:cNvSpPr>
            <a:spLocks noChangeShapeType="1"/>
          </p:cNvSpPr>
          <p:nvPr/>
        </p:nvSpPr>
        <p:spPr bwMode="auto">
          <a:xfrm flipH="1">
            <a:off x="531813" y="4437063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28" name="Line 6"/>
          <p:cNvSpPr>
            <a:spLocks noChangeShapeType="1"/>
          </p:cNvSpPr>
          <p:nvPr/>
        </p:nvSpPr>
        <p:spPr bwMode="auto">
          <a:xfrm>
            <a:off x="525463" y="4991100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29" name="Line 6"/>
          <p:cNvSpPr>
            <a:spLocks noChangeShapeType="1"/>
          </p:cNvSpPr>
          <p:nvPr/>
        </p:nvSpPr>
        <p:spPr bwMode="auto">
          <a:xfrm>
            <a:off x="531813" y="5580063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30" name="Line 12"/>
          <p:cNvSpPr>
            <a:spLocks noChangeShapeType="1"/>
          </p:cNvSpPr>
          <p:nvPr/>
        </p:nvSpPr>
        <p:spPr bwMode="auto">
          <a:xfrm>
            <a:off x="531813" y="4418013"/>
            <a:ext cx="0" cy="1147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3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 descr="Голубая тисненая бумага"/>
          <p:cNvSpPr txBox="1">
            <a:spLocks noChangeArrowheads="1"/>
          </p:cNvSpPr>
          <p:nvPr/>
        </p:nvSpPr>
        <p:spPr bwMode="auto">
          <a:xfrm>
            <a:off x="539750" y="188913"/>
            <a:ext cx="8135938" cy="7016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33CC"/>
                </a:solidFill>
                <a:latin typeface="Times New Roman" pitchFamily="18" charset="0"/>
              </a:rPr>
              <a:t>Основные экономические показатели развития экономики муниципального образования Ковардицкое сельское поселение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4859338" y="1989138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414089"/>
              </p:ext>
            </p:extLst>
          </p:nvPr>
        </p:nvGraphicFramePr>
        <p:xfrm>
          <a:off x="250825" y="890588"/>
          <a:ext cx="4176713" cy="282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062717"/>
              </p:ext>
            </p:extLst>
          </p:nvPr>
        </p:nvGraphicFramePr>
        <p:xfrm>
          <a:off x="4605338" y="873820"/>
          <a:ext cx="4464496" cy="282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499551"/>
              </p:ext>
            </p:extLst>
          </p:nvPr>
        </p:nvGraphicFramePr>
        <p:xfrm>
          <a:off x="107504" y="3861048"/>
          <a:ext cx="432048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565084"/>
              </p:ext>
            </p:extLst>
          </p:nvPr>
        </p:nvGraphicFramePr>
        <p:xfrm>
          <a:off x="4595490" y="3933056"/>
          <a:ext cx="442076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347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969963"/>
          </a:xfrm>
          <a:extLst/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Общие характеристики доходов и расходов бюджета </a:t>
            </a:r>
            <a:r>
              <a:rPr lang="ru-RU" altLang="ru-RU" sz="28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Ковардицкого</a:t>
            </a:r>
            <a:r>
              <a:rPr lang="ru-RU" alt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сельского поселения</a:t>
            </a:r>
          </a:p>
        </p:txBody>
      </p:sp>
      <p:sp>
        <p:nvSpPr>
          <p:cNvPr id="26627" name="Rectangle 3"/>
          <p:cNvSpPr txBox="1">
            <a:spLocks noChangeArrowheads="1"/>
          </p:cNvSpPr>
          <p:nvPr/>
        </p:nvSpPr>
        <p:spPr bwMode="auto">
          <a:xfrm>
            <a:off x="131452" y="1916832"/>
            <a:ext cx="9144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buClr>
                <a:srgbClr val="78697B"/>
              </a:buClr>
              <a:buSzPct val="130000"/>
            </a:pPr>
            <a:r>
              <a:rPr lang="ru-RU" altLang="ru-RU" b="1" dirty="0" smtClean="0">
                <a:solidFill>
                  <a:srgbClr val="000099"/>
                </a:solidFill>
                <a:latin typeface="Times New Roman" pitchFamily="18" charset="0"/>
              </a:rPr>
              <a:t>Основные характеристики бюджета Ковардицкого сельского поселения </a:t>
            </a:r>
          </a:p>
          <a:p>
            <a:pPr algn="ctr" eaLnBrk="1" fontAlgn="base" hangingPunct="1">
              <a:buClr>
                <a:srgbClr val="78697B"/>
              </a:buClr>
              <a:buSzPct val="130000"/>
            </a:pPr>
            <a:r>
              <a:rPr lang="ru-RU" altLang="ru-RU" b="1" dirty="0" smtClean="0">
                <a:solidFill>
                  <a:srgbClr val="000099"/>
                </a:solidFill>
                <a:latin typeface="Times New Roman" pitchFamily="18" charset="0"/>
              </a:rPr>
              <a:t>на 2015 – 2018 годы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076306"/>
              </p:ext>
            </p:extLst>
          </p:nvPr>
        </p:nvGraphicFramePr>
        <p:xfrm>
          <a:off x="148604" y="2636912"/>
          <a:ext cx="8778875" cy="2657349"/>
        </p:xfrm>
        <a:graphic>
          <a:graphicData uri="http://schemas.openxmlformats.org/drawingml/2006/table">
            <a:tbl>
              <a:tblPr/>
              <a:tblGrid>
                <a:gridCol w="2118958"/>
                <a:gridCol w="1042848"/>
                <a:gridCol w="792151"/>
                <a:gridCol w="928341"/>
                <a:gridCol w="779362"/>
                <a:gridCol w="1254528"/>
                <a:gridCol w="926508"/>
                <a:gridCol w="936179"/>
              </a:tblGrid>
              <a:tr h="3600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2015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год, оценка на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01.10.2015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/>
                      </a:r>
                      <a:br>
                        <a:rPr lang="ru-RU" sz="1200" b="1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года</a:t>
                      </a:r>
                      <a:br>
                        <a:rPr lang="ru-RU" sz="1200" b="1" i="0" u="none" strike="noStrike" dirty="0">
                          <a:effectLst/>
                          <a:latin typeface="Times New Roman"/>
                        </a:rPr>
                      </a:b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2016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2017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2018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tabLst/>
                      </a:pP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</a:tr>
              <a:tr h="2218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26085,9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28160,2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28859,0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29109,0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Налоговые и неналоговые  доходы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7712,0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7808,0</a:t>
                      </a:r>
                    </a:p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101,2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7854,0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7940,0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101,1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3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effectLst/>
                          <a:latin typeface="Times New Roman"/>
                        </a:rPr>
                        <a:t>18373,9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20352,2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110,8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21005,0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21169,0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100,8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67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Расходы, всего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28155,82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28160,2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112,5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28859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29109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100,9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6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в том числе условно утверждаемые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816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1442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8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Дефицит (-)/ Профицит (+)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-2093,76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5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256</TotalTime>
  <Words>3619</Words>
  <Application>Microsoft Office PowerPoint</Application>
  <PresentationFormat>Экран (4:3)</PresentationFormat>
  <Paragraphs>738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Трек</vt:lpstr>
      <vt:lpstr>Диаграмма</vt:lpstr>
      <vt:lpstr>Лист Microsoft Excel 97-2003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расходов бюджета по разделам</vt:lpstr>
      <vt:lpstr>Презентация PowerPoint</vt:lpstr>
      <vt:lpstr>Презентация PowerPoint</vt:lpstr>
      <vt:lpstr>Презентация PowerPoint</vt:lpstr>
      <vt:lpstr>Общие характеристики доходов и расходов бюджета Ковардицкого сельского поселения</vt:lpstr>
      <vt:lpstr>Презентация PowerPoint</vt:lpstr>
      <vt:lpstr>Презентация PowerPoint</vt:lpstr>
      <vt:lpstr>Доходы бюджета Ковардицкого сельского поселения</vt:lpstr>
      <vt:lpstr>Налоговые и неналоговые доходы бюджета сельского поселения</vt:lpstr>
      <vt:lpstr>Презентация PowerPoint</vt:lpstr>
      <vt:lpstr>Презентация PowerPoint</vt:lpstr>
      <vt:lpstr>Доходы бюджета поселения на 1 жителя</vt:lpstr>
      <vt:lpstr>Нормативы зачисления налоговых доходов в бюджет Ковардицкого сельского поселения в 2014 – 2018 годах, %</vt:lpstr>
      <vt:lpstr>Из общей суммы безвозмездных поступлений от других бюджетов бюджетной системы Российской Федерации в 2016 году в сумме 20352,2 тыс. рублей ожидается поступление дотаций - 19398,0 тыс. рублей (95,3%), субсидий –632,0 тыс. рублей (3,1%), субвенций – 322,2 тыс. рублей (1,6 %).</vt:lpstr>
      <vt:lpstr>Презентация PowerPoint</vt:lpstr>
      <vt:lpstr>Расходы бюджета поселения</vt:lpstr>
      <vt:lpstr>Презентация PowerPoint</vt:lpstr>
      <vt:lpstr>Презентация PowerPoint</vt:lpstr>
      <vt:lpstr>Презентация PowerPoint</vt:lpstr>
      <vt:lpstr>Межбюджетные отношения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Финупр_запасной</dc:creator>
  <cp:lastModifiedBy>User</cp:lastModifiedBy>
  <cp:revision>42</cp:revision>
  <cp:lastPrinted>2016-03-30T05:58:23Z</cp:lastPrinted>
  <dcterms:created xsi:type="dcterms:W3CDTF">2015-11-26T10:44:31Z</dcterms:created>
  <dcterms:modified xsi:type="dcterms:W3CDTF">2016-03-30T05:59:13Z</dcterms:modified>
</cp:coreProperties>
</file>